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Barlow" pitchFamily="2" charset="77"/>
      <p:regular r:id="rId35"/>
      <p:bold r:id="rId36"/>
      <p:italic r:id="rId37"/>
      <p:boldItalic r:id="rId38"/>
    </p:embeddedFont>
    <p:embeddedFont>
      <p:font typeface="Barlow ExtraLight" panose="00000300000000000000" pitchFamily="2" charset="77"/>
      <p:regular r:id="rId39"/>
      <p:bold r:id="rId40"/>
      <p:italic r:id="rId41"/>
      <p:boldItalic r:id="rId42"/>
    </p:embeddedFont>
    <p:embeddedFont>
      <p:font typeface="Barlow Light" panose="00000400000000000000" pitchFamily="2" charset="77"/>
      <p:regular r:id="rId43"/>
      <p:bold r:id="rId44"/>
      <p:italic r:id="rId45"/>
      <p:boldItalic r:id="rId46"/>
    </p:embeddedFont>
    <p:embeddedFont>
      <p:font typeface="Barlow Medium" panose="00000600000000000000" pitchFamily="2" charset="77"/>
      <p:regular r:id="rId47"/>
      <p:bold r:id="rId48"/>
      <p:italic r:id="rId49"/>
      <p:boldItalic r:id="rId50"/>
    </p:embeddedFont>
    <p:embeddedFont>
      <p:font typeface="Hepta Slab" pitchFamily="2" charset="77"/>
      <p:regular r:id="rId51"/>
      <p:bold r:id="rId52"/>
    </p:embeddedFont>
    <p:embeddedFont>
      <p:font typeface="Hepta Slab Light" pitchFamily="2" charset="77"/>
      <p:regular r:id="rId53"/>
      <p:bold r:id="rId54"/>
    </p:embeddedFont>
    <p:embeddedFont>
      <p:font typeface="Hepta Slab Medium" pitchFamily="2" charset="77"/>
      <p:regular r:id="rId55"/>
      <p:bold r:id="rId56"/>
    </p:embeddedFont>
    <p:embeddedFont>
      <p:font typeface="Lato" panose="020F0502020204030203"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43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3b15297a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3b15297a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Hello!</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I’m Lindsey and I am joined today by Ashley, Kyle, and Eliza. Today we’ll walk through our key findings from our cart-abandonment analysis for Swire Coca-Cola.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a5a9af162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a5a9af16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Thank you Lindsey.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First we need to explain how we classified a cart as abandoned.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a5a9af162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a5a9af16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For this we created purchase windows based on the cutoff times, dates and customer_ids.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resulted in 50,910 unique purchase windows.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defined an abandoned cart as when an  item was added to a cart in a window and no purchase event occurred after the items were added and prior to the end of that  window.</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 total of 7,539 of these windows had abandoned carts.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For an abandonment rate of 14.8%</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a3b9a257e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a3b9a257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 our event analysis, we converted the raw number of events per purchase window into proportions for easier comparison between carts.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a5a9af162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a5a9af162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For this chart, the red columns represent abandoned carts and the white columns represent non-abandoned carts.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chart is showing the events from the event_name column that had the largest difference in mean between abandoned and non-abandoned carts.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For example, the view_item_list event occurred about 6% more often in abandoned carts vs non-abandoned carts.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When we looked at the events that  that had the largest difference in mean, a pattern emerged that behaviors such as  looking at the items list, removing items from the cart and conducting searches occurred with more frequency in abandoned carts vs non-abandoned carts.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a3b9a257e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a3b9a257e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Next in an attempt to gain more insight to the behaviors that lead to cart abandonment, we wanted to see if could identify any clusters using the events in purchase windows.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a3b9a257e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a3b9a257e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Using the Dbscan method we were able to find two different clusters based on how frequently an event occurred in individual windows.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two images below are different angles of the same 3 dimensional plot.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Cluster one, which is shown in white, had an abandonment rate of 14.3%, which is slightly below our overall rate of 14.8%, 46,920</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Cluster two,which is shown in red, had a higher abandonment rate of 17.1%. 2,410, noise 1589</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Searching for and viewing items were two big components that provided separation between these clusters.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a3b9a257e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a3b9a257e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While events appear to have influence on cart abandonment, we don’t know how. Could looking at sequences events tell us more?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 will now turn it over to Ashley to answer this question.</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a3b9a257e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a3b9a257e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Association rule mining is a technique that finds patterns in sequences of events. Essentially, “What customer behaviors often occur together?” Each rule has three parts: support (how often a sequence of events  occur), confidence (the probability that the next event follows), and lift (how much more likely the next event is compared to random chance).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a3b9a257e4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a3b9a257e4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network graph shows the most common event sequences that occur in purchased carts. Each node is an event, and the lines show how customers move from one action to the next. The size of each node reflects support, or how frequently that event appears in purchased cart sequences overall. The color represents lift:darker red nodes appear much more often in purchased carts than we would expect by chance. </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a3b9a257e4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a3b9a257e4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 is the abandoned cart graph.. Looks a little different, yea?</a:t>
            </a: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a:solidFill>
                  <a:schemeClr val="dk1"/>
                </a:solidFill>
              </a:rPr>
              <a:t>What stands out is the cluster around view_cart, session_start, update_cart, and add_to_cart. These events form dense, repetitive loops, suggesting customers are searching, reviewing, and changing their cart multiple times without resolving uncertainty. These friction-heavy event cycles are the behavioral signature of abandonment.</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2e6d12ff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a2e6d12ff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We’ll begin by outlining the business problem posed by cart abandonment.</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Then we’ll share the key takeaways from our analysis.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Next, we’ll walk through our modeling approach and the insights our analysis revealed.</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We’ll discuss the limitations and considerations of our analysis.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Finally, we’ll present our recommendations and propose next steps.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We’ll close by leaving time for any questions or comments.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a3b9a257e4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a3b9a257e4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Looking at the top five rules for abandoned carts revealed customers who end up abandoning aren’t just clicking once and leaving, instead they enter that loop. These multi-step patterns show uncertainty or friction. They indicate a customer who can’t quite find the right SKU, isn’t sure about the pack size or price, or is running into something that disrupts the flow to checkout. These behaviors cluster together far more often in abandoned orders than in successful ones, which makes them strong early indicators of abandonment risk.</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a3b9a257e4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a3b9a257e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visualization is a bit dense so let me break it down: each point is a rule and we’re comparing the lift of the same rule across the two top-volume segments: Restaurants and Distributors. These are the highest-volume customers, and their ordering behavior is extremely consistent. The high lift values show that when certain events occur together, they strongly predict abandonment.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tells us two key things: first, these accounts know exactly what they want, but they’re getting slowed down by friction in the digital workflow. And second, because their behavior is so patterned, these customers are highly predictable. We can use these insights to reliably identify the moments where they get stuck (usually during cart modifications and navigation loops) and intervene, whether through interface improvements, simplified cart interactions, or targeted nudges.</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a3b9a257e4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a3b9a257e4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contrast, the Hot Beverage and Clinic segments show much weaker and more diffuse rule lift patterns. These customers interact with the platform infrequently and in a far less structured way. Because their digital behavior is less repetitive, it’s also less predictive, there simply aren’t strong behavioral signals that consistently lead to abandonment.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doesn’t mean these customers are disengaged; it’s just their abandonment is more related to the natural variability of low-frequency ordering. The takeaway is that while large commercial accounts require targeted usability improvements, smaller segments may benefit more from clearer guidance or simplified workflows rather than deep behavior-based interventions.</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a3b9a257e4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3a3b9a257e4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the end, abandonment isn’t caused by one broken step, it comes from sequences of behaviors that signal confusion, friction, or uncertainty. When customers search multiple times, compare a lot of items, or edit their cart repeatedly, they’re essentially telling us they’re frustrated. The product patterns reinforce this as certain SKUs require more effort to confirm, and without enough clarity or guidance, customers end up dropping the order. These rules give us visibility into the exact moments where interventions for customers experiencing friction could lower cart abandonment rate and recoup revenue.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a3b9a257e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a3b9a257e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Thank you Ashley. We furthermore completed a logistic regression and differential analysis that exposed an important regional pattern.</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a3b9a257e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a3b9a257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When we did this regression analysis, we noticed a significantly higher abandonment rate for the Cheyenne Wyoming sales office location. Given our limited industry knowledge of the situation, we hypothesize that this high abandonment rate is due to stock or delivery issues caused by bad weather and high demand.</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a5a9af162c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a5a9af162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then did a differential analysis looking for potential weather pattern effects on abandonment rates at the Cheyenne location and discovered an interesting pattern. For this location, 7 out of 12 months had an abandonment rate greater than 60%. Not unexpectedly, some of these high abandonment rates hovered around times when we would expect either a seasonal spike in demand, bad weather that could affect deliveries, or an inventory shortage following a spike in demand. Ultimately, it is clear there is a problem at the Cheyenne sales office but further data and industry knowledge is necessary to fully explore and understand these patterns.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Only two customers in June ordered from Cheyenne Wyoming and neither abandoned their carts.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a3b246436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a3b246436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we’d like to touch on some limitations that we encountered in the data analysis process.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a3b9a257e4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a3b9a257e4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Many of the limitations were described up front but we found two major limitations with the data as we completed this project that were not previously given to us. The first, and most important is that there was no google analytics data provided from before the treatment period so there was nothing to compare to to understand how the new system impacted cart abandonment. Second, due to the nature of the data, we ended up losing some rows during the data transformation and merging process. We lost 75 rows to missing anchor dates and 23 thousand rows to missing other critical data points so we ended up with just over 3.6 million rows of data. We concluded that we still had plenty of data to analyze behaviors leading to cart abandonment so we proceeded with the analysis of the remaining data.</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3b15297a00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3b15297a00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I’ll talk about next steps and our conclusions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3b15297a00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3b15297a0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I’ll start us out by outlining the business problem.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991e71e661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991e71e66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In summary, our analysis uncovered a few notable insights into Swire’s cart-abandonment challenge.</a:t>
            </a:r>
            <a:endParaRPr/>
          </a:p>
          <a:p>
            <a:pPr marL="0" lvl="0" indent="0" algn="l" rtl="0">
              <a:lnSpc>
                <a:spcPct val="115000"/>
              </a:lnSpc>
              <a:spcBef>
                <a:spcPts val="1200"/>
              </a:spcBef>
              <a:spcAft>
                <a:spcPts val="0"/>
              </a:spcAft>
              <a:buClr>
                <a:schemeClr val="dk1"/>
              </a:buClr>
              <a:buSzPts val="1100"/>
              <a:buFont typeface="Arial"/>
              <a:buNone/>
            </a:pPr>
            <a:r>
              <a:rPr lang="en"/>
              <a:t>Our key insight is that customers, especially those in the Restaurant and Distributor sectors, who show uncertainty during checkout—those who move in a “loop” pattern while building their carts—are significantly more likely to abandon. This looping behavior signals friction in the process, which creates frustration and ultimately leads customers to walk away. By intervening with customers in the Restaurant and Distributor sectors, Swire will be able to target customers who abandon most frequently and predictably.</a:t>
            </a:r>
            <a:endParaRPr/>
          </a:p>
          <a:p>
            <a:pPr marL="0" lvl="0" indent="0" algn="l" rtl="0">
              <a:lnSpc>
                <a:spcPct val="115000"/>
              </a:lnSpc>
              <a:spcBef>
                <a:spcPts val="1200"/>
              </a:spcBef>
              <a:spcAft>
                <a:spcPts val="0"/>
              </a:spcAft>
              <a:buClr>
                <a:schemeClr val="dk1"/>
              </a:buClr>
              <a:buSzPts val="1100"/>
              <a:buFont typeface="Arial"/>
              <a:buNone/>
            </a:pPr>
            <a:r>
              <a:rPr lang="en"/>
              <a:t>Additionally, </a:t>
            </a:r>
            <a:r>
              <a:rPr lang="en">
                <a:solidFill>
                  <a:schemeClr val="dk1"/>
                </a:solidFill>
              </a:rPr>
              <a:t>Swire should leverage their industry knowledge to investigate the unusually high abandonment rate in the Cheyenne, Wyoming sales office. There are hints of seasonality, but the pattern suggests missing context that could reveal something meaningful.</a:t>
            </a:r>
            <a:endParaRPr/>
          </a:p>
          <a:p>
            <a:pPr marL="0" lvl="0" indent="0" algn="l" rtl="0">
              <a:lnSpc>
                <a:spcPct val="115000"/>
              </a:lnSpc>
              <a:spcBef>
                <a:spcPts val="1200"/>
              </a:spcBef>
              <a:spcAft>
                <a:spcPts val="0"/>
              </a:spcAft>
              <a:buNone/>
            </a:pPr>
            <a:r>
              <a:rPr lang="en"/>
              <a:t>We recommend that Swire explores targeted interventions for uncertain customers, especially Restaurant and Distributor accounts, whether that means streamlining the checkout experience, triggering real-time support prompts, or introducing personalized notifications that help guide hesitant customers back to complete their purchase.</a:t>
            </a:r>
            <a:endParaRPr/>
          </a:p>
          <a:p>
            <a:pPr marL="0" lvl="0" indent="0" algn="l" rtl="0">
              <a:lnSpc>
                <a:spcPct val="115000"/>
              </a:lnSpc>
              <a:spcBef>
                <a:spcPts val="1200"/>
              </a:spcBef>
              <a:spcAft>
                <a:spcPts val="1200"/>
              </a:spcAft>
              <a:buNone/>
            </a:pPr>
            <a:r>
              <a:rPr lang="en"/>
              <a:t>According to our analysis, these interventions could lower cart abandonment rate and recoup revenue from customers that might otherwise abandon their carts.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3b15297a00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33b15297a0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Thank you for your time! Are there any 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a2e6d12ff5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a2e6d12ff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Cart abandonment poses an interesting business problem. It occurs when a customer loads items into their cart but doesn’t complete the purchase. </a:t>
            </a:r>
            <a:endParaRPr>
              <a:solidFill>
                <a:schemeClr val="dk1"/>
              </a:solidFill>
            </a:endParaRPr>
          </a:p>
          <a:p>
            <a:pPr marL="0" lvl="0" indent="0" algn="l" rtl="0">
              <a:lnSpc>
                <a:spcPct val="115000"/>
              </a:lnSpc>
              <a:spcBef>
                <a:spcPts val="0"/>
              </a:spcBef>
              <a:spcAft>
                <a:spcPts val="0"/>
              </a:spcAft>
              <a:buNone/>
            </a:pPr>
            <a:r>
              <a:rPr lang="en">
                <a:solidFill>
                  <a:schemeClr val="dk1"/>
                </a:solidFill>
              </a:rPr>
              <a:t>There are a variety of factors that can influence and drive cart abandonment</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goal of our presentation is to walk you through our analysis which identifies the key behaviors and patterns that drive cart abandonment,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and ultimately help Swire identify at-risk customers and so that they can intervene when possible.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a5a9af162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a5a9af162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Guided by Swire’s definition, we identified abandoned carts by tracing each customer’s cart history and flagging those that didn’t end in a purchase event.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approach lead us to a cart abandonment rate of 14.8%.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In a moment, Kyle will walk us through exactly how we identified and calculated this metric.</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3b15297a00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3b15297a00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ato"/>
                <a:ea typeface="Lato"/>
                <a:cs typeface="Lato"/>
                <a:sym typeface="Lato"/>
              </a:rPr>
              <a:t>For now I’ll share our key takeaways</a:t>
            </a:r>
            <a:endParaRPr sz="12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a3b9a257e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a3b9a257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Across our analysis, abandonment doesn’t stem from a single broken step.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It appears as a multi-step behavioral pattern in which customers are getting caught in loops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 where they are researching products, reopening their cart, or repeatedly modifying items without progressing to checking out.</a:t>
            </a:r>
            <a:endParaRPr>
              <a:solidFill>
                <a:schemeClr val="dk1"/>
              </a:solidFill>
            </a:endParaRPr>
          </a:p>
          <a:p>
            <a:pPr marL="0" lvl="0" indent="0" algn="l" rtl="0">
              <a:lnSpc>
                <a:spcPct val="115000"/>
              </a:lnSpc>
              <a:spcBef>
                <a:spcPts val="1200"/>
              </a:spcBef>
              <a:spcAft>
                <a:spcPts val="0"/>
              </a:spcAft>
              <a:buNone/>
            </a:pPr>
            <a:r>
              <a:rPr lang="en">
                <a:solidFill>
                  <a:schemeClr val="dk1"/>
                </a:solidFill>
              </a:rPr>
              <a:t>Customers who complete their orders tend to follow a far more linear path. </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Ultimately, </a:t>
            </a:r>
            <a:r>
              <a:rPr lang="en" b="1">
                <a:solidFill>
                  <a:schemeClr val="dk1"/>
                </a:solidFill>
              </a:rPr>
              <a:t>abandonment points to friction:</a:t>
            </a:r>
            <a:r>
              <a:rPr lang="en">
                <a:solidFill>
                  <a:schemeClr val="dk1"/>
                </a:solidFill>
              </a:rPr>
              <a:t> customers know what they want, but the interface or product information isn’t helping them get there.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a3b9a257e4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a3b9a257e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When we look at segmentation, the customers who abandon most are Restaurants and Distributors. they paint a very clear picture of what drives cart abandonment.</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they tell us two things.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First, these high-volume customers are highly predictable, so the friction points are easy to pinpoint.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Second, abandonment isn’t driven by low intent.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These are committed customers who are getting slowed down by checkout confusion or unclear product information.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contrast, smaller segments order more sporadically and aren’t getting caught in the same friction loops.</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The takeaway here is that the biggest opportunity lies with our highest-value customers: reducing friction for large accounts will generate the greatest revenue impact.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991e71e66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991e71e6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I’ll now turn it over to Kyle to introduce our modeling and analysis efforts.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2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9" name="Google Shape;99;p2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0" name="Google Shape;100;p2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1" name="Google Shape;101;p2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2" name="Google Shape;102;p2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3" name="Google Shape;103;p2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07" name="Google Shape;107;p26"/>
          <p:cNvSpPr>
            <a:spLocks noGrp="1"/>
          </p:cNvSpPr>
          <p:nvPr>
            <p:ph type="pic" idx="2"/>
          </p:nvPr>
        </p:nvSpPr>
        <p:spPr>
          <a:xfrm>
            <a:off x="4992024" y="1152775"/>
            <a:ext cx="3840300" cy="3416400"/>
          </a:xfrm>
          <a:prstGeom prst="rect">
            <a:avLst/>
          </a:prstGeom>
          <a:noFill/>
          <a:ln>
            <a:noFill/>
          </a:ln>
        </p:spPr>
      </p:sp>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09"/>
        <p:cNvGrpSpPr/>
        <p:nvPr/>
      </p:nvGrpSpPr>
      <p:grpSpPr>
        <a:xfrm>
          <a:off x="0" y="0"/>
          <a:ext cx="0" cy="0"/>
          <a:chOff x="0" y="0"/>
          <a:chExt cx="0" cy="0"/>
        </a:xfrm>
      </p:grpSpPr>
      <p:sp>
        <p:nvSpPr>
          <p:cNvPr id="110" name="Google Shape;11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2" name="Google Shape;112;p2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3" name="Google Shape;113;p2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4" name="Google Shape;114;p2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5" name="Google Shape;115;p2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16"/>
        <p:cNvGrpSpPr/>
        <p:nvPr/>
      </p:nvGrpSpPr>
      <p:grpSpPr>
        <a:xfrm>
          <a:off x="0" y="0"/>
          <a:ext cx="0" cy="0"/>
          <a:chOff x="0" y="0"/>
          <a:chExt cx="0" cy="0"/>
        </a:xfrm>
      </p:grpSpPr>
      <p:sp>
        <p:nvSpPr>
          <p:cNvPr id="117" name="Google Shape;11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2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9" name="Google Shape;119;p2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0" name="Google Shape;120;p2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1" name="Google Shape;121;p2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22" name="Google Shape;122;p2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3" name="Google Shape;123;p2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4" name="Google Shape;124;p2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25"/>
        <p:cNvGrpSpPr/>
        <p:nvPr/>
      </p:nvGrpSpPr>
      <p:grpSpPr>
        <a:xfrm>
          <a:off x="0" y="0"/>
          <a:ext cx="0" cy="0"/>
          <a:chOff x="0" y="0"/>
          <a:chExt cx="0" cy="0"/>
        </a:xfrm>
      </p:grpSpPr>
      <p:sp>
        <p:nvSpPr>
          <p:cNvPr id="126" name="Google Shape;12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2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8" name="Google Shape;128;p2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9" name="Google Shape;129;p2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0" name="Google Shape;130;p2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1" name="Google Shape;131;p2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32" name="Google Shape;132;p2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3" name="Google Shape;133;p2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4" name="Google Shape;134;p2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5" name="Google Shape;135;p2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3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40"/>
        <p:cNvGrpSpPr/>
        <p:nvPr/>
      </p:nvGrpSpPr>
      <p:grpSpPr>
        <a:xfrm>
          <a:off x="0" y="0"/>
          <a:ext cx="0" cy="0"/>
          <a:chOff x="0" y="0"/>
          <a:chExt cx="0" cy="0"/>
        </a:xfrm>
      </p:grpSpPr>
      <p:sp>
        <p:nvSpPr>
          <p:cNvPr id="141" name="Google Shape;141;p3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2" name="Google Shape;142;p31"/>
          <p:cNvSpPr>
            <a:spLocks noGrp="1"/>
          </p:cNvSpPr>
          <p:nvPr>
            <p:ph type="pic" idx="2"/>
          </p:nvPr>
        </p:nvSpPr>
        <p:spPr>
          <a:xfrm>
            <a:off x="4804825" y="1133300"/>
            <a:ext cx="4027500" cy="2392800"/>
          </a:xfrm>
          <a:prstGeom prst="rect">
            <a:avLst/>
          </a:prstGeom>
          <a:noFill/>
          <a:ln>
            <a:noFill/>
          </a:ln>
        </p:spPr>
      </p:sp>
      <p:sp>
        <p:nvSpPr>
          <p:cNvPr id="143" name="Google Shape;143;p31"/>
          <p:cNvSpPr>
            <a:spLocks noGrp="1"/>
          </p:cNvSpPr>
          <p:nvPr>
            <p:ph type="pic" idx="3"/>
          </p:nvPr>
        </p:nvSpPr>
        <p:spPr>
          <a:xfrm>
            <a:off x="311725" y="1133300"/>
            <a:ext cx="4027500" cy="2392800"/>
          </a:xfrm>
          <a:prstGeom prst="rect">
            <a:avLst/>
          </a:prstGeom>
          <a:noFill/>
          <a:ln>
            <a:noFill/>
          </a:ln>
        </p:spPr>
      </p:sp>
      <p:sp>
        <p:nvSpPr>
          <p:cNvPr id="144" name="Google Shape;144;p3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5" name="Google Shape;14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48" name="Google Shape;148;p3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49"/>
        <p:cNvGrpSpPr/>
        <p:nvPr/>
      </p:nvGrpSpPr>
      <p:grpSpPr>
        <a:xfrm>
          <a:off x="0" y="0"/>
          <a:ext cx="0" cy="0"/>
          <a:chOff x="0" y="0"/>
          <a:chExt cx="0" cy="0"/>
        </a:xfrm>
      </p:grpSpPr>
      <p:sp>
        <p:nvSpPr>
          <p:cNvPr id="150" name="Google Shape;150;p3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1" name="Google Shape;151;p32"/>
          <p:cNvSpPr>
            <a:spLocks noGrp="1"/>
          </p:cNvSpPr>
          <p:nvPr>
            <p:ph type="pic" idx="2"/>
          </p:nvPr>
        </p:nvSpPr>
        <p:spPr>
          <a:xfrm>
            <a:off x="6205225" y="1128325"/>
            <a:ext cx="2627100" cy="2273100"/>
          </a:xfrm>
          <a:prstGeom prst="rect">
            <a:avLst/>
          </a:prstGeom>
          <a:noFill/>
          <a:ln>
            <a:noFill/>
          </a:ln>
        </p:spPr>
      </p:sp>
      <p:sp>
        <p:nvSpPr>
          <p:cNvPr id="152" name="Google Shape;152;p32"/>
          <p:cNvSpPr>
            <a:spLocks noGrp="1"/>
          </p:cNvSpPr>
          <p:nvPr>
            <p:ph type="pic" idx="3"/>
          </p:nvPr>
        </p:nvSpPr>
        <p:spPr>
          <a:xfrm>
            <a:off x="311725" y="1128325"/>
            <a:ext cx="2627100" cy="2273100"/>
          </a:xfrm>
          <a:prstGeom prst="rect">
            <a:avLst/>
          </a:prstGeom>
          <a:noFill/>
          <a:ln>
            <a:noFill/>
          </a:ln>
        </p:spPr>
      </p:sp>
      <p:sp>
        <p:nvSpPr>
          <p:cNvPr id="153" name="Google Shape;153;p3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4" name="Google Shape;154;p32"/>
          <p:cNvSpPr>
            <a:spLocks noGrp="1"/>
          </p:cNvSpPr>
          <p:nvPr>
            <p:ph type="pic" idx="5"/>
          </p:nvPr>
        </p:nvSpPr>
        <p:spPr>
          <a:xfrm>
            <a:off x="3255250" y="1128325"/>
            <a:ext cx="2627100" cy="2273100"/>
          </a:xfrm>
          <a:prstGeom prst="rect">
            <a:avLst/>
          </a:prstGeom>
          <a:noFill/>
          <a:ln>
            <a:noFill/>
          </a:ln>
        </p:spPr>
      </p:sp>
      <p:sp>
        <p:nvSpPr>
          <p:cNvPr id="155" name="Google Shape;155;p3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6" name="Google Shape;15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59" name="Google Shape;159;p3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0" name="Google Shape;160;p3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61"/>
        <p:cNvGrpSpPr/>
        <p:nvPr/>
      </p:nvGrpSpPr>
      <p:grpSpPr>
        <a:xfrm>
          <a:off x="0" y="0"/>
          <a:ext cx="0" cy="0"/>
          <a:chOff x="0" y="0"/>
          <a:chExt cx="0" cy="0"/>
        </a:xfrm>
      </p:grpSpPr>
      <p:sp>
        <p:nvSpPr>
          <p:cNvPr id="162" name="Google Shape;162;p33"/>
          <p:cNvSpPr>
            <a:spLocks noGrp="1"/>
          </p:cNvSpPr>
          <p:nvPr>
            <p:ph type="pic" idx="2"/>
          </p:nvPr>
        </p:nvSpPr>
        <p:spPr>
          <a:xfrm>
            <a:off x="311700" y="445025"/>
            <a:ext cx="8520600" cy="4218300"/>
          </a:xfrm>
          <a:prstGeom prst="rect">
            <a:avLst/>
          </a:prstGeom>
          <a:noFill/>
          <a:ln>
            <a:noFill/>
          </a:ln>
        </p:spPr>
      </p:sp>
      <p:sp>
        <p:nvSpPr>
          <p:cNvPr id="163" name="Google Shape;16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34"/>
          <p:cNvSpPr>
            <a:spLocks noGrp="1"/>
          </p:cNvSpPr>
          <p:nvPr>
            <p:ph type="pic" idx="2"/>
          </p:nvPr>
        </p:nvSpPr>
        <p:spPr>
          <a:xfrm>
            <a:off x="3389600" y="118913"/>
            <a:ext cx="1643700" cy="1535100"/>
          </a:xfrm>
          <a:prstGeom prst="rect">
            <a:avLst/>
          </a:prstGeom>
          <a:noFill/>
          <a:ln>
            <a:noFill/>
          </a:ln>
        </p:spPr>
      </p:sp>
      <p:sp>
        <p:nvSpPr>
          <p:cNvPr id="167" name="Google Shape;167;p34"/>
          <p:cNvSpPr>
            <a:spLocks noGrp="1"/>
          </p:cNvSpPr>
          <p:nvPr>
            <p:ph type="pic" idx="3"/>
          </p:nvPr>
        </p:nvSpPr>
        <p:spPr>
          <a:xfrm>
            <a:off x="5195935" y="118913"/>
            <a:ext cx="1643700" cy="1535100"/>
          </a:xfrm>
          <a:prstGeom prst="rect">
            <a:avLst/>
          </a:prstGeom>
          <a:noFill/>
          <a:ln>
            <a:noFill/>
          </a:ln>
        </p:spPr>
      </p:sp>
      <p:sp>
        <p:nvSpPr>
          <p:cNvPr id="168" name="Google Shape;168;p34"/>
          <p:cNvSpPr>
            <a:spLocks noGrp="1"/>
          </p:cNvSpPr>
          <p:nvPr>
            <p:ph type="pic" idx="4"/>
          </p:nvPr>
        </p:nvSpPr>
        <p:spPr>
          <a:xfrm>
            <a:off x="7002270" y="118913"/>
            <a:ext cx="1643700" cy="1535100"/>
          </a:xfrm>
          <a:prstGeom prst="rect">
            <a:avLst/>
          </a:prstGeom>
          <a:noFill/>
          <a:ln>
            <a:noFill/>
          </a:ln>
        </p:spPr>
      </p:sp>
      <p:sp>
        <p:nvSpPr>
          <p:cNvPr id="169" name="Google Shape;169;p34"/>
          <p:cNvSpPr>
            <a:spLocks noGrp="1"/>
          </p:cNvSpPr>
          <p:nvPr>
            <p:ph type="pic" idx="5"/>
          </p:nvPr>
        </p:nvSpPr>
        <p:spPr>
          <a:xfrm>
            <a:off x="3389588" y="1804212"/>
            <a:ext cx="1643700" cy="1535100"/>
          </a:xfrm>
          <a:prstGeom prst="rect">
            <a:avLst/>
          </a:prstGeom>
          <a:noFill/>
          <a:ln>
            <a:noFill/>
          </a:ln>
        </p:spPr>
      </p:sp>
      <p:sp>
        <p:nvSpPr>
          <p:cNvPr id="170" name="Google Shape;170;p34"/>
          <p:cNvSpPr>
            <a:spLocks noGrp="1"/>
          </p:cNvSpPr>
          <p:nvPr>
            <p:ph type="pic" idx="6"/>
          </p:nvPr>
        </p:nvSpPr>
        <p:spPr>
          <a:xfrm>
            <a:off x="5195922" y="1804212"/>
            <a:ext cx="1643700" cy="1535100"/>
          </a:xfrm>
          <a:prstGeom prst="rect">
            <a:avLst/>
          </a:prstGeom>
          <a:noFill/>
          <a:ln>
            <a:noFill/>
          </a:ln>
        </p:spPr>
      </p:sp>
      <p:sp>
        <p:nvSpPr>
          <p:cNvPr id="171" name="Google Shape;171;p34"/>
          <p:cNvSpPr>
            <a:spLocks noGrp="1"/>
          </p:cNvSpPr>
          <p:nvPr>
            <p:ph type="pic" idx="7"/>
          </p:nvPr>
        </p:nvSpPr>
        <p:spPr>
          <a:xfrm>
            <a:off x="7002257" y="1804212"/>
            <a:ext cx="1643700" cy="1535100"/>
          </a:xfrm>
          <a:prstGeom prst="rect">
            <a:avLst/>
          </a:prstGeom>
          <a:noFill/>
          <a:ln>
            <a:noFill/>
          </a:ln>
        </p:spPr>
      </p:sp>
      <p:sp>
        <p:nvSpPr>
          <p:cNvPr id="172" name="Google Shape;172;p3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4"/>
          <p:cNvSpPr>
            <a:spLocks noGrp="1"/>
          </p:cNvSpPr>
          <p:nvPr>
            <p:ph type="pic" idx="8"/>
          </p:nvPr>
        </p:nvSpPr>
        <p:spPr>
          <a:xfrm>
            <a:off x="3389588" y="3489487"/>
            <a:ext cx="1643700" cy="1535100"/>
          </a:xfrm>
          <a:prstGeom prst="rect">
            <a:avLst/>
          </a:prstGeom>
          <a:noFill/>
          <a:ln>
            <a:noFill/>
          </a:ln>
        </p:spPr>
      </p:sp>
      <p:sp>
        <p:nvSpPr>
          <p:cNvPr id="174" name="Google Shape;174;p34"/>
          <p:cNvSpPr>
            <a:spLocks noGrp="1"/>
          </p:cNvSpPr>
          <p:nvPr>
            <p:ph type="pic" idx="9"/>
          </p:nvPr>
        </p:nvSpPr>
        <p:spPr>
          <a:xfrm>
            <a:off x="5195922" y="3489487"/>
            <a:ext cx="1643700" cy="1535100"/>
          </a:xfrm>
          <a:prstGeom prst="rect">
            <a:avLst/>
          </a:prstGeom>
          <a:noFill/>
          <a:ln>
            <a:noFill/>
          </a:ln>
        </p:spPr>
      </p:sp>
      <p:sp>
        <p:nvSpPr>
          <p:cNvPr id="175" name="Google Shape;175;p3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78" name="Google Shape;178;p3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79" name="Google Shape;179;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6"/>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83" name="Google Shape;183;p36"/>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84" name="Google Shape;18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85"/>
        <p:cNvGrpSpPr/>
        <p:nvPr/>
      </p:nvGrpSpPr>
      <p:grpSpPr>
        <a:xfrm>
          <a:off x="0" y="0"/>
          <a:ext cx="0" cy="0"/>
          <a:chOff x="0" y="0"/>
          <a:chExt cx="0" cy="0"/>
        </a:xfrm>
      </p:grpSpPr>
      <p:sp>
        <p:nvSpPr>
          <p:cNvPr id="186" name="Google Shape;186;p37"/>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87" name="Google Shape;187;p37"/>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88" name="Google Shape;188;p37"/>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89" name="Google Shape;189;p37"/>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0" name="Google Shape;190;p37"/>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1" name="Google Shape;191;p37"/>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2" name="Google Shape;192;p37"/>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3" name="Google Shape;193;p37"/>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4" name="Google Shape;194;p37"/>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5" name="Google Shape;195;p37"/>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6" name="Google Shape;196;p37"/>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7" name="Google Shape;197;p37"/>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8" name="Google Shape;198;p37"/>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7"/>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0" name="Google Shape;200;p37"/>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1" name="Google Shape;201;p37"/>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2" name="Google Shape;202;p37"/>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3" name="Google Shape;203;p37"/>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4" name="Google Shape;204;p37"/>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5" name="Google Shape;205;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09" name="Google Shape;209;p38"/>
          <p:cNvSpPr>
            <a:spLocks noGrp="1"/>
          </p:cNvSpPr>
          <p:nvPr>
            <p:ph type="pic" idx="2"/>
          </p:nvPr>
        </p:nvSpPr>
        <p:spPr>
          <a:xfrm>
            <a:off x="3915225" y="1631250"/>
            <a:ext cx="4441200" cy="3009900"/>
          </a:xfrm>
          <a:prstGeom prst="roundRect">
            <a:avLst>
              <a:gd name="adj" fmla="val 16667"/>
            </a:avLst>
          </a:prstGeom>
          <a:noFill/>
          <a:ln>
            <a:noFill/>
          </a:ln>
        </p:spPr>
      </p:sp>
      <p:sp>
        <p:nvSpPr>
          <p:cNvPr id="210" name="Google Shape;210;p38"/>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1" name="Google Shape;211;p38"/>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2" name="Google Shape;212;p3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9"/>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6" name="Google Shape;216;p39"/>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7" name="Google Shape;217;p39"/>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8" name="Google Shape;218;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19"/>
        <p:cNvGrpSpPr/>
        <p:nvPr/>
      </p:nvGrpSpPr>
      <p:grpSpPr>
        <a:xfrm>
          <a:off x="0" y="0"/>
          <a:ext cx="0" cy="0"/>
          <a:chOff x="0" y="0"/>
          <a:chExt cx="0" cy="0"/>
        </a:xfrm>
      </p:grpSpPr>
      <p:sp>
        <p:nvSpPr>
          <p:cNvPr id="220" name="Google Shape;220;p40"/>
          <p:cNvSpPr>
            <a:spLocks noGrp="1"/>
          </p:cNvSpPr>
          <p:nvPr>
            <p:ph type="pic" idx="2"/>
          </p:nvPr>
        </p:nvSpPr>
        <p:spPr>
          <a:xfrm>
            <a:off x="791150" y="522900"/>
            <a:ext cx="1294800" cy="1918500"/>
          </a:xfrm>
          <a:prstGeom prst="rect">
            <a:avLst/>
          </a:prstGeom>
          <a:noFill/>
          <a:ln>
            <a:noFill/>
          </a:ln>
        </p:spPr>
      </p:sp>
      <p:sp>
        <p:nvSpPr>
          <p:cNvPr id="221" name="Google Shape;221;p40"/>
          <p:cNvSpPr>
            <a:spLocks noGrp="1"/>
          </p:cNvSpPr>
          <p:nvPr>
            <p:ph type="pic" idx="3"/>
          </p:nvPr>
        </p:nvSpPr>
        <p:spPr>
          <a:xfrm>
            <a:off x="2355375" y="522900"/>
            <a:ext cx="1294800" cy="1918500"/>
          </a:xfrm>
          <a:prstGeom prst="rect">
            <a:avLst/>
          </a:prstGeom>
          <a:noFill/>
          <a:ln>
            <a:noFill/>
          </a:ln>
        </p:spPr>
      </p:sp>
      <p:sp>
        <p:nvSpPr>
          <p:cNvPr id="222" name="Google Shape;222;p40"/>
          <p:cNvSpPr>
            <a:spLocks noGrp="1"/>
          </p:cNvSpPr>
          <p:nvPr>
            <p:ph type="pic" idx="4"/>
          </p:nvPr>
        </p:nvSpPr>
        <p:spPr>
          <a:xfrm>
            <a:off x="3921313" y="522900"/>
            <a:ext cx="1294800" cy="1918500"/>
          </a:xfrm>
          <a:prstGeom prst="rect">
            <a:avLst/>
          </a:prstGeom>
          <a:noFill/>
          <a:ln>
            <a:noFill/>
          </a:ln>
        </p:spPr>
      </p:sp>
      <p:sp>
        <p:nvSpPr>
          <p:cNvPr id="223" name="Google Shape;223;p40"/>
          <p:cNvSpPr>
            <a:spLocks noGrp="1"/>
          </p:cNvSpPr>
          <p:nvPr>
            <p:ph type="pic" idx="5"/>
          </p:nvPr>
        </p:nvSpPr>
        <p:spPr>
          <a:xfrm>
            <a:off x="5491588" y="522900"/>
            <a:ext cx="1294800" cy="1918500"/>
          </a:xfrm>
          <a:prstGeom prst="rect">
            <a:avLst/>
          </a:prstGeom>
          <a:noFill/>
          <a:ln>
            <a:noFill/>
          </a:ln>
        </p:spPr>
      </p:sp>
      <p:sp>
        <p:nvSpPr>
          <p:cNvPr id="224" name="Google Shape;224;p40"/>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25" name="Google Shape;225;p40"/>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p40"/>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7" name="Google Shape;227;p40"/>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8" name="Google Shape;228;p40"/>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9" name="Google Shape;229;p40"/>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0" name="Google Shape;230;p40"/>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1" name="Google Shape;231;p40"/>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2" name="Google Shape;232;p40"/>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3" name="Google Shape;233;p40"/>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4" name="Google Shape;234;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35"/>
        <p:cNvGrpSpPr/>
        <p:nvPr/>
      </p:nvGrpSpPr>
      <p:grpSpPr>
        <a:xfrm>
          <a:off x="0" y="0"/>
          <a:ext cx="0" cy="0"/>
          <a:chOff x="0" y="0"/>
          <a:chExt cx="0" cy="0"/>
        </a:xfrm>
      </p:grpSpPr>
      <p:sp>
        <p:nvSpPr>
          <p:cNvPr id="236" name="Google Shape;236;p41"/>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37" name="Google Shape;237;p41"/>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8" name="Google Shape;238;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39"/>
        <p:cNvGrpSpPr/>
        <p:nvPr/>
      </p:nvGrpSpPr>
      <p:grpSpPr>
        <a:xfrm>
          <a:off x="0" y="0"/>
          <a:ext cx="0" cy="0"/>
          <a:chOff x="0" y="0"/>
          <a:chExt cx="0" cy="0"/>
        </a:xfrm>
      </p:grpSpPr>
      <p:sp>
        <p:nvSpPr>
          <p:cNvPr id="240" name="Google Shape;240;p42"/>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41" name="Google Shape;241;p42"/>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42" name="Google Shape;242;p42"/>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43" name="Google Shape;243;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6" name="Google Shape;246;p43"/>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7" name="Google Shape;247;p43"/>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8" name="Google Shape;248;p43"/>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9" name="Google Shape;249;p43"/>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50" name="Google Shape;250;p43"/>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51" name="Google Shape;251;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54" name="Google Shape;254;p44"/>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55" name="Google Shape;25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58" name="Google Shape;258;p4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59" name="Google Shape;25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6"/>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3" name="Google Shape;263;p46"/>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64" name="Google Shape;264;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72" name="Google Shape;272;p47"/>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3" name="Google Shape;273;p47"/>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4" name="Google Shape;274;p4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78" name="Google Shape;27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9"/>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2" name="Google Shape;282;p49"/>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83" name="Google Shape;283;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84"/>
        <p:cNvGrpSpPr/>
        <p:nvPr/>
      </p:nvGrpSpPr>
      <p:grpSpPr>
        <a:xfrm>
          <a:off x="0" y="0"/>
          <a:ext cx="0" cy="0"/>
          <a:chOff x="0" y="0"/>
          <a:chExt cx="0" cy="0"/>
        </a:xfrm>
      </p:grpSpPr>
      <p:sp>
        <p:nvSpPr>
          <p:cNvPr id="285" name="Google Shape;285;p50"/>
          <p:cNvSpPr>
            <a:spLocks noGrp="1"/>
          </p:cNvSpPr>
          <p:nvPr>
            <p:ph type="pic" idx="2"/>
          </p:nvPr>
        </p:nvSpPr>
        <p:spPr>
          <a:xfrm>
            <a:off x="0" y="0"/>
            <a:ext cx="9144000" cy="5143500"/>
          </a:xfrm>
          <a:prstGeom prst="rect">
            <a:avLst/>
          </a:prstGeom>
          <a:noFill/>
          <a:ln>
            <a:noFill/>
          </a:ln>
        </p:spPr>
      </p:sp>
      <p:sp>
        <p:nvSpPr>
          <p:cNvPr id="286" name="Google Shape;286;p50"/>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87" name="Google Shape;287;p50"/>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8" name="Google Shape;288;p50"/>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89" name="Google Shape;28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90"/>
        <p:cNvGrpSpPr/>
        <p:nvPr/>
      </p:nvGrpSpPr>
      <p:grpSpPr>
        <a:xfrm>
          <a:off x="0" y="0"/>
          <a:ext cx="0" cy="0"/>
          <a:chOff x="0" y="0"/>
          <a:chExt cx="0" cy="0"/>
        </a:xfrm>
      </p:grpSpPr>
      <p:sp>
        <p:nvSpPr>
          <p:cNvPr id="291" name="Google Shape;291;p51"/>
          <p:cNvSpPr>
            <a:spLocks noGrp="1"/>
          </p:cNvSpPr>
          <p:nvPr>
            <p:ph type="pic" idx="2"/>
          </p:nvPr>
        </p:nvSpPr>
        <p:spPr>
          <a:xfrm>
            <a:off x="5485725" y="523025"/>
            <a:ext cx="3135300" cy="4097700"/>
          </a:xfrm>
          <a:prstGeom prst="roundRect">
            <a:avLst>
              <a:gd name="adj" fmla="val 16667"/>
            </a:avLst>
          </a:prstGeom>
          <a:noFill/>
          <a:ln>
            <a:noFill/>
          </a:ln>
        </p:spPr>
      </p:sp>
      <p:sp>
        <p:nvSpPr>
          <p:cNvPr id="292" name="Google Shape;292;p51"/>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3" name="Google Shape;293;p51"/>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94" name="Google Shape;294;p5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95"/>
        <p:cNvGrpSpPr/>
        <p:nvPr/>
      </p:nvGrpSpPr>
      <p:grpSpPr>
        <a:xfrm>
          <a:off x="0" y="0"/>
          <a:ext cx="0" cy="0"/>
          <a:chOff x="0" y="0"/>
          <a:chExt cx="0" cy="0"/>
        </a:xfrm>
      </p:grpSpPr>
      <p:sp>
        <p:nvSpPr>
          <p:cNvPr id="296" name="Google Shape;296;p52"/>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7" name="Google Shape;297;p52"/>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8" name="Google Shape;298;p52"/>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9" name="Google Shape;299;p52"/>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00" name="Google Shape;300;p52"/>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1" name="Google Shape;301;p52"/>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02" name="Google Shape;302;p52"/>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03" name="Google Shape;303;p52"/>
          <p:cNvSpPr>
            <a:spLocks noGrp="1"/>
          </p:cNvSpPr>
          <p:nvPr>
            <p:ph type="pic" idx="7"/>
          </p:nvPr>
        </p:nvSpPr>
        <p:spPr>
          <a:xfrm>
            <a:off x="7049625" y="523025"/>
            <a:ext cx="1305900" cy="1918500"/>
          </a:xfrm>
          <a:prstGeom prst="roundRect">
            <a:avLst>
              <a:gd name="adj" fmla="val 16667"/>
            </a:avLst>
          </a:prstGeom>
          <a:noFill/>
          <a:ln>
            <a:noFill/>
          </a:ln>
        </p:spPr>
      </p:sp>
      <p:sp>
        <p:nvSpPr>
          <p:cNvPr id="304" name="Google Shape;304;p52"/>
          <p:cNvSpPr>
            <a:spLocks noGrp="1"/>
          </p:cNvSpPr>
          <p:nvPr>
            <p:ph type="pic" idx="8"/>
          </p:nvPr>
        </p:nvSpPr>
        <p:spPr>
          <a:xfrm>
            <a:off x="784775" y="522100"/>
            <a:ext cx="1305900" cy="1918500"/>
          </a:xfrm>
          <a:prstGeom prst="roundRect">
            <a:avLst>
              <a:gd name="adj" fmla="val 16667"/>
            </a:avLst>
          </a:prstGeom>
          <a:noFill/>
          <a:ln>
            <a:noFill/>
          </a:ln>
        </p:spPr>
      </p:sp>
      <p:sp>
        <p:nvSpPr>
          <p:cNvPr id="305" name="Google Shape;305;p52"/>
          <p:cNvSpPr>
            <a:spLocks noGrp="1"/>
          </p:cNvSpPr>
          <p:nvPr>
            <p:ph type="pic" idx="9"/>
          </p:nvPr>
        </p:nvSpPr>
        <p:spPr>
          <a:xfrm>
            <a:off x="2343950" y="523500"/>
            <a:ext cx="1305900" cy="1918500"/>
          </a:xfrm>
          <a:prstGeom prst="roundRect">
            <a:avLst>
              <a:gd name="adj" fmla="val 16667"/>
            </a:avLst>
          </a:prstGeom>
          <a:noFill/>
          <a:ln>
            <a:noFill/>
          </a:ln>
        </p:spPr>
      </p:sp>
      <p:sp>
        <p:nvSpPr>
          <p:cNvPr id="306" name="Google Shape;306;p52"/>
          <p:cNvSpPr>
            <a:spLocks noGrp="1"/>
          </p:cNvSpPr>
          <p:nvPr>
            <p:ph type="pic" idx="13"/>
          </p:nvPr>
        </p:nvSpPr>
        <p:spPr>
          <a:xfrm>
            <a:off x="3915213" y="523500"/>
            <a:ext cx="1305900" cy="1918500"/>
          </a:xfrm>
          <a:prstGeom prst="roundRect">
            <a:avLst>
              <a:gd name="adj" fmla="val 16667"/>
            </a:avLst>
          </a:prstGeom>
          <a:noFill/>
          <a:ln>
            <a:noFill/>
          </a:ln>
        </p:spPr>
      </p:sp>
      <p:sp>
        <p:nvSpPr>
          <p:cNvPr id="307" name="Google Shape;307;p52"/>
          <p:cNvSpPr>
            <a:spLocks noGrp="1"/>
          </p:cNvSpPr>
          <p:nvPr>
            <p:ph type="pic" idx="14"/>
          </p:nvPr>
        </p:nvSpPr>
        <p:spPr>
          <a:xfrm>
            <a:off x="5490975" y="523500"/>
            <a:ext cx="1305900" cy="1918500"/>
          </a:xfrm>
          <a:prstGeom prst="roundRect">
            <a:avLst>
              <a:gd name="adj" fmla="val 16667"/>
            </a:avLst>
          </a:prstGeom>
          <a:noFill/>
          <a:ln>
            <a:noFill/>
          </a:ln>
        </p:spPr>
      </p:sp>
      <p:sp>
        <p:nvSpPr>
          <p:cNvPr id="308" name="Google Shape;308;p52"/>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9" name="Google Shape;309;p52"/>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0" name="Google Shape;310;p52"/>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1" name="Google Shape;311;p52"/>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2" name="Google Shape;312;p52"/>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3" name="Google Shape;313;p52"/>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4" name="Google Shape;314;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15"/>
        <p:cNvGrpSpPr/>
        <p:nvPr/>
      </p:nvGrpSpPr>
      <p:grpSpPr>
        <a:xfrm>
          <a:off x="0" y="0"/>
          <a:ext cx="0" cy="0"/>
          <a:chOff x="0" y="0"/>
          <a:chExt cx="0" cy="0"/>
        </a:xfrm>
      </p:grpSpPr>
      <p:sp>
        <p:nvSpPr>
          <p:cNvPr id="316" name="Google Shape;316;p53"/>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53"/>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18" name="Google Shape;318;p5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21" name="Google Shape;321;p54"/>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22" name="Google Shape;322;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55"/>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6" name="Google Shape;326;p55"/>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7" name="Google Shape;327;p55"/>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8" name="Google Shape;328;p55"/>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9" name="Google Shape;329;p55"/>
          <p:cNvSpPr>
            <a:spLocks noGrp="1"/>
          </p:cNvSpPr>
          <p:nvPr>
            <p:ph type="pic" idx="5"/>
          </p:nvPr>
        </p:nvSpPr>
        <p:spPr>
          <a:xfrm>
            <a:off x="7049625" y="1588125"/>
            <a:ext cx="1305900" cy="1918500"/>
          </a:xfrm>
          <a:prstGeom prst="roundRect">
            <a:avLst>
              <a:gd name="adj" fmla="val 16667"/>
            </a:avLst>
          </a:prstGeom>
          <a:noFill/>
          <a:ln>
            <a:noFill/>
          </a:ln>
        </p:spPr>
      </p:sp>
      <p:sp>
        <p:nvSpPr>
          <p:cNvPr id="330" name="Google Shape;330;p55"/>
          <p:cNvSpPr>
            <a:spLocks noGrp="1"/>
          </p:cNvSpPr>
          <p:nvPr>
            <p:ph type="pic" idx="6"/>
          </p:nvPr>
        </p:nvSpPr>
        <p:spPr>
          <a:xfrm>
            <a:off x="3915213" y="1588600"/>
            <a:ext cx="1305900" cy="1918500"/>
          </a:xfrm>
          <a:prstGeom prst="roundRect">
            <a:avLst>
              <a:gd name="adj" fmla="val 16667"/>
            </a:avLst>
          </a:prstGeom>
          <a:noFill/>
          <a:ln>
            <a:noFill/>
          </a:ln>
        </p:spPr>
      </p:sp>
      <p:sp>
        <p:nvSpPr>
          <p:cNvPr id="331" name="Google Shape;331;p55"/>
          <p:cNvSpPr>
            <a:spLocks noGrp="1"/>
          </p:cNvSpPr>
          <p:nvPr>
            <p:ph type="pic" idx="7"/>
          </p:nvPr>
        </p:nvSpPr>
        <p:spPr>
          <a:xfrm>
            <a:off x="5490975" y="1588600"/>
            <a:ext cx="1305900" cy="1918500"/>
          </a:xfrm>
          <a:prstGeom prst="roundRect">
            <a:avLst>
              <a:gd name="adj" fmla="val 16667"/>
            </a:avLst>
          </a:prstGeom>
          <a:noFill/>
          <a:ln>
            <a:noFill/>
          </a:ln>
        </p:spPr>
      </p:sp>
      <p:sp>
        <p:nvSpPr>
          <p:cNvPr id="332" name="Google Shape;332;p55"/>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3" name="Google Shape;333;p55"/>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4" name="Google Shape;334;p55"/>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5" name="Google Shape;335;p55"/>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336" name="Google Shape;336;p55"/>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37" name="Google Shape;337;p55"/>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38" name="Google Shape;338;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39"/>
        <p:cNvGrpSpPr/>
        <p:nvPr/>
      </p:nvGrpSpPr>
      <p:grpSpPr>
        <a:xfrm>
          <a:off x="0" y="0"/>
          <a:ext cx="0" cy="0"/>
          <a:chOff x="0" y="0"/>
          <a:chExt cx="0" cy="0"/>
        </a:xfrm>
      </p:grpSpPr>
      <p:sp>
        <p:nvSpPr>
          <p:cNvPr id="340" name="Google Shape;340;p56"/>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41" name="Google Shape;341;p56"/>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42" name="Google Shape;342;p56"/>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343" name="Google Shape;343;p56"/>
          <p:cNvSpPr>
            <a:spLocks noGrp="1"/>
          </p:cNvSpPr>
          <p:nvPr>
            <p:ph type="pic" idx="3"/>
          </p:nvPr>
        </p:nvSpPr>
        <p:spPr>
          <a:xfrm>
            <a:off x="7049625" y="523025"/>
            <a:ext cx="1305900" cy="1918500"/>
          </a:xfrm>
          <a:prstGeom prst="roundRect">
            <a:avLst>
              <a:gd name="adj" fmla="val 16667"/>
            </a:avLst>
          </a:prstGeom>
          <a:noFill/>
          <a:ln>
            <a:noFill/>
          </a:ln>
        </p:spPr>
      </p:sp>
      <p:sp>
        <p:nvSpPr>
          <p:cNvPr id="344" name="Google Shape;344;p56"/>
          <p:cNvSpPr>
            <a:spLocks noGrp="1"/>
          </p:cNvSpPr>
          <p:nvPr>
            <p:ph type="pic" idx="4"/>
          </p:nvPr>
        </p:nvSpPr>
        <p:spPr>
          <a:xfrm>
            <a:off x="784775" y="522100"/>
            <a:ext cx="1305900" cy="1918500"/>
          </a:xfrm>
          <a:prstGeom prst="roundRect">
            <a:avLst>
              <a:gd name="adj" fmla="val 16667"/>
            </a:avLst>
          </a:prstGeom>
          <a:noFill/>
          <a:ln>
            <a:noFill/>
          </a:ln>
        </p:spPr>
      </p:sp>
      <p:sp>
        <p:nvSpPr>
          <p:cNvPr id="345" name="Google Shape;345;p56"/>
          <p:cNvSpPr>
            <a:spLocks noGrp="1"/>
          </p:cNvSpPr>
          <p:nvPr>
            <p:ph type="pic" idx="5"/>
          </p:nvPr>
        </p:nvSpPr>
        <p:spPr>
          <a:xfrm>
            <a:off x="2343950" y="523500"/>
            <a:ext cx="1305900" cy="1918500"/>
          </a:xfrm>
          <a:prstGeom prst="roundRect">
            <a:avLst>
              <a:gd name="adj" fmla="val 16667"/>
            </a:avLst>
          </a:prstGeom>
          <a:noFill/>
          <a:ln>
            <a:noFill/>
          </a:ln>
        </p:spPr>
      </p:sp>
      <p:sp>
        <p:nvSpPr>
          <p:cNvPr id="346" name="Google Shape;346;p56"/>
          <p:cNvSpPr>
            <a:spLocks noGrp="1"/>
          </p:cNvSpPr>
          <p:nvPr>
            <p:ph type="pic" idx="6"/>
          </p:nvPr>
        </p:nvSpPr>
        <p:spPr>
          <a:xfrm>
            <a:off x="3915213" y="523500"/>
            <a:ext cx="1305900" cy="1918500"/>
          </a:xfrm>
          <a:prstGeom prst="roundRect">
            <a:avLst>
              <a:gd name="adj" fmla="val 16667"/>
            </a:avLst>
          </a:prstGeom>
          <a:noFill/>
          <a:ln>
            <a:noFill/>
          </a:ln>
        </p:spPr>
      </p:sp>
      <p:sp>
        <p:nvSpPr>
          <p:cNvPr id="347" name="Google Shape;347;p56"/>
          <p:cNvSpPr>
            <a:spLocks noGrp="1"/>
          </p:cNvSpPr>
          <p:nvPr>
            <p:ph type="pic" idx="7"/>
          </p:nvPr>
        </p:nvSpPr>
        <p:spPr>
          <a:xfrm>
            <a:off x="5490975" y="523500"/>
            <a:ext cx="1305900" cy="1918500"/>
          </a:xfrm>
          <a:prstGeom prst="roundRect">
            <a:avLst>
              <a:gd name="adj" fmla="val 16667"/>
            </a:avLst>
          </a:prstGeom>
          <a:noFill/>
          <a:ln>
            <a:noFill/>
          </a:ln>
        </p:spPr>
      </p:sp>
      <p:sp>
        <p:nvSpPr>
          <p:cNvPr id="348" name="Google Shape;348;p56"/>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9" name="Google Shape;349;p56"/>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50" name="Google Shape;350;p56"/>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1" name="Google Shape;351;p56"/>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2" name="Google Shape;352;p56"/>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3" name="Google Shape;353;p56"/>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4" name="Google Shape;354;p56"/>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5" name="Google Shape;355;p56"/>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6" name="Google Shape;356;p56"/>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7" name="Google Shape;357;p56"/>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8" name="Google Shape;35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59"/>
        <p:cNvGrpSpPr/>
        <p:nvPr/>
      </p:nvGrpSpPr>
      <p:grpSpPr>
        <a:xfrm>
          <a:off x="0" y="0"/>
          <a:ext cx="0" cy="0"/>
          <a:chOff x="0" y="0"/>
          <a:chExt cx="0" cy="0"/>
        </a:xfrm>
      </p:grpSpPr>
      <p:sp>
        <p:nvSpPr>
          <p:cNvPr id="360" name="Google Shape;360;p57"/>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1" name="Google Shape;361;p57"/>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62" name="Google Shape;362;p5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63"/>
        <p:cNvGrpSpPr/>
        <p:nvPr/>
      </p:nvGrpSpPr>
      <p:grpSpPr>
        <a:xfrm>
          <a:off x="0" y="0"/>
          <a:ext cx="0" cy="0"/>
          <a:chOff x="0" y="0"/>
          <a:chExt cx="0" cy="0"/>
        </a:xfrm>
      </p:grpSpPr>
      <p:sp>
        <p:nvSpPr>
          <p:cNvPr id="364" name="Google Shape;364;p58"/>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5" name="Google Shape;365;p58"/>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66" name="Google Shape;366;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52" name="Google Shape;52;p13"/>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Hepta Slab Light"/>
              <a:buChar char="●"/>
              <a:defRPr sz="1500">
                <a:solidFill>
                  <a:schemeClr val="dk1"/>
                </a:solidFill>
                <a:latin typeface="Hepta Slab Light"/>
                <a:ea typeface="Hepta Slab Light"/>
                <a:cs typeface="Hepta Slab Light"/>
                <a:sym typeface="Hepta Slab Light"/>
              </a:defRPr>
            </a:lvl1pPr>
            <a:lvl2pPr marL="914400" lvl="1" indent="-317500">
              <a:spcBef>
                <a:spcPts val="0"/>
              </a:spcBef>
              <a:spcAft>
                <a:spcPts val="0"/>
              </a:spcAft>
              <a:buClr>
                <a:schemeClr val="dk1"/>
              </a:buClr>
              <a:buSzPts val="1400"/>
              <a:buFont typeface="Hepta Slab Light"/>
              <a:buChar char="○"/>
              <a:defRPr>
                <a:solidFill>
                  <a:schemeClr val="dk1"/>
                </a:solidFill>
                <a:latin typeface="Hepta Slab Light"/>
                <a:ea typeface="Hepta Slab Light"/>
                <a:cs typeface="Hepta Slab Light"/>
                <a:sym typeface="Hepta Slab Light"/>
              </a:defRPr>
            </a:lvl2pPr>
            <a:lvl3pPr marL="1371600" lvl="2" indent="-311150">
              <a:spcBef>
                <a:spcPts val="0"/>
              </a:spcBef>
              <a:spcAft>
                <a:spcPts val="0"/>
              </a:spcAft>
              <a:buClr>
                <a:schemeClr val="dk1"/>
              </a:buClr>
              <a:buSzPts val="1300"/>
              <a:buFont typeface="Hepta Slab Light"/>
              <a:buChar char="■"/>
              <a:defRPr sz="1300">
                <a:solidFill>
                  <a:schemeClr val="dk1"/>
                </a:solidFill>
                <a:latin typeface="Hepta Slab Light"/>
                <a:ea typeface="Hepta Slab Light"/>
                <a:cs typeface="Hepta Slab Light"/>
                <a:sym typeface="Hepta Slab Light"/>
              </a:defRPr>
            </a:lvl3pPr>
            <a:lvl4pPr marL="1828800" lvl="3" indent="-304800">
              <a:spcBef>
                <a:spcPts val="0"/>
              </a:spcBef>
              <a:spcAft>
                <a:spcPts val="0"/>
              </a:spcAft>
              <a:buClr>
                <a:schemeClr val="dk1"/>
              </a:buClr>
              <a:buSzPts val="1200"/>
              <a:buFont typeface="Hepta Slab Light"/>
              <a:buChar char="●"/>
              <a:defRPr sz="1200">
                <a:solidFill>
                  <a:schemeClr val="dk1"/>
                </a:solidFill>
                <a:latin typeface="Hepta Slab Light"/>
                <a:ea typeface="Hepta Slab Light"/>
                <a:cs typeface="Hepta Slab Light"/>
                <a:sym typeface="Hepta Slab Light"/>
              </a:defRPr>
            </a:lvl4pPr>
            <a:lvl5pPr marL="2286000" lvl="4" indent="-298450">
              <a:spcBef>
                <a:spcPts val="0"/>
              </a:spcBef>
              <a:spcAft>
                <a:spcPts val="0"/>
              </a:spcAft>
              <a:buClr>
                <a:schemeClr val="dk1"/>
              </a:buClr>
              <a:buSzPts val="1100"/>
              <a:buFont typeface="Hepta Slab Light"/>
              <a:buChar char="○"/>
              <a:defRPr sz="1100">
                <a:solidFill>
                  <a:schemeClr val="dk1"/>
                </a:solidFill>
                <a:latin typeface="Hepta Slab Light"/>
                <a:ea typeface="Hepta Slab Light"/>
                <a:cs typeface="Hepta Slab Light"/>
                <a:sym typeface="Hepta Slab Light"/>
              </a:defRPr>
            </a:lvl5pPr>
            <a:lvl6pPr marL="2743200" lvl="5" indent="-292100">
              <a:spcBef>
                <a:spcPts val="0"/>
              </a:spcBef>
              <a:spcAft>
                <a:spcPts val="0"/>
              </a:spcAft>
              <a:buClr>
                <a:schemeClr val="dk1"/>
              </a:buClr>
              <a:buSzPts val="1000"/>
              <a:buFont typeface="Hepta Slab Light"/>
              <a:buChar char="■"/>
              <a:defRPr sz="1000">
                <a:solidFill>
                  <a:schemeClr val="dk1"/>
                </a:solidFill>
                <a:latin typeface="Hepta Slab Light"/>
                <a:ea typeface="Hepta Slab Light"/>
                <a:cs typeface="Hepta Slab Light"/>
                <a:sym typeface="Hepta Slab Light"/>
              </a:defRPr>
            </a:lvl6pPr>
            <a:lvl7pPr marL="3200400" lvl="6" indent="-285750">
              <a:spcBef>
                <a:spcPts val="0"/>
              </a:spcBef>
              <a:spcAft>
                <a:spcPts val="0"/>
              </a:spcAft>
              <a:buClr>
                <a:schemeClr val="dk1"/>
              </a:buClr>
              <a:buSzPts val="900"/>
              <a:buFont typeface="Hepta Slab Light"/>
              <a:buChar char="●"/>
              <a:defRPr sz="900">
                <a:solidFill>
                  <a:schemeClr val="dk1"/>
                </a:solidFill>
                <a:latin typeface="Hepta Slab Light"/>
                <a:ea typeface="Hepta Slab Light"/>
                <a:cs typeface="Hepta Slab Light"/>
                <a:sym typeface="Hepta Slab Light"/>
              </a:defRPr>
            </a:lvl7pPr>
            <a:lvl8pPr marL="3657600" lvl="7" indent="-279400">
              <a:spcBef>
                <a:spcPts val="0"/>
              </a:spcBef>
              <a:spcAft>
                <a:spcPts val="0"/>
              </a:spcAft>
              <a:buClr>
                <a:schemeClr val="dk1"/>
              </a:buClr>
              <a:buSzPts val="800"/>
              <a:buFont typeface="Hepta Slab Light"/>
              <a:buChar char="○"/>
              <a:defRPr sz="800">
                <a:solidFill>
                  <a:schemeClr val="dk1"/>
                </a:solidFill>
                <a:latin typeface="Hepta Slab Light"/>
                <a:ea typeface="Hepta Slab Light"/>
                <a:cs typeface="Hepta Slab Light"/>
                <a:sym typeface="Hepta Slab Light"/>
              </a:defRPr>
            </a:lvl8pPr>
            <a:lvl9pPr marL="4114800" lvl="8" indent="-273050">
              <a:spcBef>
                <a:spcPts val="0"/>
              </a:spcBef>
              <a:spcAft>
                <a:spcPts val="0"/>
              </a:spcAft>
              <a:buClr>
                <a:schemeClr val="dk1"/>
              </a:buClr>
              <a:buSzPts val="700"/>
              <a:buFont typeface="Hepta Slab Light"/>
              <a:buChar char="■"/>
              <a:defRPr sz="800">
                <a:solidFill>
                  <a:schemeClr val="dk1"/>
                </a:solidFill>
                <a:latin typeface="Hepta Slab Light"/>
                <a:ea typeface="Hepta Slab Light"/>
                <a:cs typeface="Hepta Slab Light"/>
                <a:sym typeface="Hepta Slab Ligh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3.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3.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9"/>
          <p:cNvSpPr txBox="1">
            <a:spLocks noGrp="1"/>
          </p:cNvSpPr>
          <p:nvPr>
            <p:ph type="title"/>
          </p:nvPr>
        </p:nvSpPr>
        <p:spPr>
          <a:xfrm>
            <a:off x="632850" y="1115075"/>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a:t>Swire Coca-Cola</a:t>
            </a:r>
            <a:endParaRPr/>
          </a:p>
          <a:p>
            <a:pPr marL="0" lvl="0" indent="0" algn="ctr" rtl="0">
              <a:spcBef>
                <a:spcPts val="0"/>
              </a:spcBef>
              <a:spcAft>
                <a:spcPts val="0"/>
              </a:spcAft>
              <a:buClr>
                <a:schemeClr val="lt1"/>
              </a:buClr>
              <a:buSzPts val="1100"/>
              <a:buNone/>
            </a:pPr>
            <a:r>
              <a:rPr lang="en"/>
              <a:t>Analysis</a:t>
            </a:r>
            <a:endParaRPr/>
          </a:p>
        </p:txBody>
      </p:sp>
      <p:sp>
        <p:nvSpPr>
          <p:cNvPr id="372" name="Google Shape;372;p59"/>
          <p:cNvSpPr txBox="1">
            <a:spLocks noGrp="1"/>
          </p:cNvSpPr>
          <p:nvPr>
            <p:ph type="subTitle" idx="2"/>
          </p:nvPr>
        </p:nvSpPr>
        <p:spPr>
          <a:xfrm>
            <a:off x="1189950" y="3088150"/>
            <a:ext cx="67641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sz="1500"/>
              <a:t>by</a:t>
            </a:r>
            <a:endParaRPr sz="1500"/>
          </a:p>
          <a:p>
            <a:pPr marL="0" lvl="0" indent="0" algn="ctr" rtl="0">
              <a:spcBef>
                <a:spcPts val="0"/>
              </a:spcBef>
              <a:spcAft>
                <a:spcPts val="0"/>
              </a:spcAft>
              <a:buClr>
                <a:schemeClr val="lt1"/>
              </a:buClr>
              <a:buSzPts val="1100"/>
              <a:buNone/>
            </a:pPr>
            <a:endParaRPr sz="500"/>
          </a:p>
          <a:p>
            <a:pPr marL="0" lvl="0" indent="0" algn="ctr" rtl="0">
              <a:spcBef>
                <a:spcPts val="0"/>
              </a:spcBef>
              <a:spcAft>
                <a:spcPts val="0"/>
              </a:spcAft>
              <a:buClr>
                <a:schemeClr val="lt1"/>
              </a:buClr>
              <a:buSzPts val="1100"/>
              <a:buNone/>
            </a:pPr>
            <a:r>
              <a:rPr lang="en" sz="1500"/>
              <a:t>Lindsey Ahlander, Ashley Goldstein, Kyle Aagard, Eliza Baier</a:t>
            </a:r>
            <a:endParaRPr sz="1500"/>
          </a:p>
          <a:p>
            <a:pPr marL="0" lvl="0" indent="0" algn="ctr" rtl="0">
              <a:spcBef>
                <a:spcPts val="0"/>
              </a:spcBef>
              <a:spcAft>
                <a:spcPts val="0"/>
              </a:spcAft>
              <a:buClr>
                <a:schemeClr val="lt1"/>
              </a:buClr>
              <a:buSzPts val="1100"/>
              <a:buNone/>
            </a:pP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5"/>
        <p:cNvGrpSpPr/>
        <p:nvPr/>
      </p:nvGrpSpPr>
      <p:grpSpPr>
        <a:xfrm>
          <a:off x="0" y="0"/>
          <a:ext cx="0" cy="0"/>
          <a:chOff x="0" y="0"/>
          <a:chExt cx="0" cy="0"/>
        </a:xfrm>
      </p:grpSpPr>
      <p:sp>
        <p:nvSpPr>
          <p:cNvPr id="426" name="Google Shape;426;p68"/>
          <p:cNvSpPr txBox="1"/>
          <p:nvPr/>
        </p:nvSpPr>
        <p:spPr>
          <a:xfrm>
            <a:off x="601375" y="1573475"/>
            <a:ext cx="8008200" cy="3333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500">
              <a:solidFill>
                <a:schemeClr val="dk1"/>
              </a:solidFill>
              <a:latin typeface="Barlow Light"/>
              <a:ea typeface="Barlow Light"/>
              <a:cs typeface="Barlow Light"/>
              <a:sym typeface="Barlow Light"/>
            </a:endParaRPr>
          </a:p>
        </p:txBody>
      </p:sp>
      <p:sp>
        <p:nvSpPr>
          <p:cNvPr id="427" name="Google Shape;427;p6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What is an abandoned cart?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1"/>
        <p:cNvGrpSpPr/>
        <p:nvPr/>
      </p:nvGrpSpPr>
      <p:grpSpPr>
        <a:xfrm>
          <a:off x="0" y="0"/>
          <a:ext cx="0" cy="0"/>
          <a:chOff x="0" y="0"/>
          <a:chExt cx="0" cy="0"/>
        </a:xfrm>
      </p:grpSpPr>
      <p:sp>
        <p:nvSpPr>
          <p:cNvPr id="432" name="Google Shape;432;p69"/>
          <p:cNvSpPr txBox="1"/>
          <p:nvPr/>
        </p:nvSpPr>
        <p:spPr>
          <a:xfrm>
            <a:off x="402750" y="724650"/>
            <a:ext cx="8338500" cy="3694200"/>
          </a:xfrm>
          <a:prstGeom prst="rect">
            <a:avLst/>
          </a:prstGeom>
          <a:noFill/>
          <a:ln>
            <a:noFill/>
          </a:ln>
        </p:spPr>
        <p:txBody>
          <a:bodyPr spcFirstLastPara="1" wrap="square" lIns="91425" tIns="91425" rIns="91425" bIns="91425" anchor="t" anchorCtr="0">
            <a:spAutoFit/>
          </a:bodyPr>
          <a:lstStyle/>
          <a:p>
            <a:pPr marL="457200" lvl="0" indent="-469900" algn="l" rtl="0">
              <a:spcBef>
                <a:spcPts val="0"/>
              </a:spcBef>
              <a:spcAft>
                <a:spcPts val="0"/>
              </a:spcAft>
              <a:buClr>
                <a:schemeClr val="dk1"/>
              </a:buClr>
              <a:buSzPts val="3800"/>
              <a:buFont typeface="Hepta Slab Medium"/>
              <a:buChar char="●"/>
            </a:pPr>
            <a:r>
              <a:rPr lang="en" sz="3800">
                <a:solidFill>
                  <a:schemeClr val="dk1"/>
                </a:solidFill>
                <a:latin typeface="Hepta Slab Medium"/>
                <a:ea typeface="Hepta Slab Medium"/>
                <a:cs typeface="Hepta Slab Medium"/>
                <a:sym typeface="Hepta Slab Medium"/>
              </a:rPr>
              <a:t>50,910 unique purchase windows</a:t>
            </a:r>
            <a:endParaRPr sz="3800">
              <a:solidFill>
                <a:schemeClr val="dk1"/>
              </a:solidFill>
              <a:latin typeface="Hepta Slab Medium"/>
              <a:ea typeface="Hepta Slab Medium"/>
              <a:cs typeface="Hepta Slab Medium"/>
              <a:sym typeface="Hepta Slab Medium"/>
            </a:endParaRPr>
          </a:p>
          <a:p>
            <a:pPr marL="457200" lvl="0" indent="0" algn="l" rtl="0">
              <a:spcBef>
                <a:spcPts val="0"/>
              </a:spcBef>
              <a:spcAft>
                <a:spcPts val="0"/>
              </a:spcAft>
              <a:buNone/>
            </a:pPr>
            <a:endParaRPr sz="3800">
              <a:solidFill>
                <a:schemeClr val="dk1"/>
              </a:solidFill>
              <a:latin typeface="Hepta Slab Medium"/>
              <a:ea typeface="Hepta Slab Medium"/>
              <a:cs typeface="Hepta Slab Medium"/>
              <a:sym typeface="Hepta Slab Medium"/>
            </a:endParaRPr>
          </a:p>
          <a:p>
            <a:pPr marL="457200" lvl="0" indent="-469900" algn="l" rtl="0">
              <a:spcBef>
                <a:spcPts val="0"/>
              </a:spcBef>
              <a:spcAft>
                <a:spcPts val="0"/>
              </a:spcAft>
              <a:buClr>
                <a:schemeClr val="dk1"/>
              </a:buClr>
              <a:buSzPts val="3800"/>
              <a:buFont typeface="Hepta Slab Medium"/>
              <a:buChar char="●"/>
            </a:pPr>
            <a:r>
              <a:rPr lang="en" sz="3800">
                <a:solidFill>
                  <a:schemeClr val="dk1"/>
                </a:solidFill>
                <a:latin typeface="Hepta Slab Medium"/>
                <a:ea typeface="Hepta Slab Medium"/>
                <a:cs typeface="Hepta Slab Medium"/>
                <a:sym typeface="Hepta Slab Medium"/>
              </a:rPr>
              <a:t>7,539 abandoned carts</a:t>
            </a:r>
            <a:endParaRPr sz="3800">
              <a:solidFill>
                <a:schemeClr val="dk1"/>
              </a:solidFill>
              <a:latin typeface="Hepta Slab Medium"/>
              <a:ea typeface="Hepta Slab Medium"/>
              <a:cs typeface="Hepta Slab Medium"/>
              <a:sym typeface="Hepta Slab Medium"/>
            </a:endParaRPr>
          </a:p>
          <a:p>
            <a:pPr marL="457200" lvl="0" indent="0" algn="l" rtl="0">
              <a:spcBef>
                <a:spcPts val="0"/>
              </a:spcBef>
              <a:spcAft>
                <a:spcPts val="0"/>
              </a:spcAft>
              <a:buNone/>
            </a:pPr>
            <a:endParaRPr sz="3800">
              <a:solidFill>
                <a:schemeClr val="dk1"/>
              </a:solidFill>
              <a:latin typeface="Hepta Slab Medium"/>
              <a:ea typeface="Hepta Slab Medium"/>
              <a:cs typeface="Hepta Slab Medium"/>
              <a:sym typeface="Hepta Slab Medium"/>
            </a:endParaRPr>
          </a:p>
          <a:p>
            <a:pPr marL="457200" lvl="0" indent="-469900" algn="l" rtl="0">
              <a:spcBef>
                <a:spcPts val="0"/>
              </a:spcBef>
              <a:spcAft>
                <a:spcPts val="0"/>
              </a:spcAft>
              <a:buClr>
                <a:schemeClr val="dk1"/>
              </a:buClr>
              <a:buSzPts val="3800"/>
              <a:buFont typeface="Hepta Slab Medium"/>
              <a:buChar char="●"/>
            </a:pPr>
            <a:r>
              <a:rPr lang="en" sz="3800">
                <a:solidFill>
                  <a:schemeClr val="dk1"/>
                </a:solidFill>
                <a:latin typeface="Hepta Slab Medium"/>
                <a:ea typeface="Hepta Slab Medium"/>
                <a:cs typeface="Hepta Slab Medium"/>
                <a:sym typeface="Hepta Slab Medium"/>
              </a:rPr>
              <a:t>Abandonment rate: 14.8%</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437" name="Google Shape;437;p70"/>
          <p:cNvSpPr txBox="1">
            <a:spLocks noGrp="1"/>
          </p:cNvSpPr>
          <p:nvPr>
            <p:ph type="title"/>
          </p:nvPr>
        </p:nvSpPr>
        <p:spPr>
          <a:xfrm>
            <a:off x="697350" y="2133450"/>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300"/>
              <a:t>Event Based Analysis</a:t>
            </a:r>
            <a:endParaRPr sz="4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sp>
        <p:nvSpPr>
          <p:cNvPr id="442" name="Google Shape;442;p71"/>
          <p:cNvSpPr txBox="1">
            <a:spLocks noGrp="1"/>
          </p:cNvSpPr>
          <p:nvPr>
            <p:ph type="body" idx="4294967295"/>
          </p:nvPr>
        </p:nvSpPr>
        <p:spPr>
          <a:xfrm>
            <a:off x="1572600" y="4288525"/>
            <a:ext cx="5998800" cy="6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Hepta Slab Light"/>
                <a:ea typeface="Hepta Slab Light"/>
                <a:cs typeface="Hepta Slab Light"/>
                <a:sym typeface="Hepta Slab Light"/>
              </a:rPr>
              <a:t>Abandoned carts had a larger proportion of events related to viewing items, searching and cart related activities.</a:t>
            </a:r>
            <a:endParaRPr>
              <a:latin typeface="Hepta Slab Light"/>
              <a:ea typeface="Hepta Slab Light"/>
              <a:cs typeface="Hepta Slab Light"/>
              <a:sym typeface="Hepta Slab Light"/>
            </a:endParaRPr>
          </a:p>
        </p:txBody>
      </p:sp>
      <p:pic>
        <p:nvPicPr>
          <p:cNvPr id="443" name="Google Shape;443;p71" title="event_lift_plot.png"/>
          <p:cNvPicPr preferRelativeResize="0"/>
          <p:nvPr/>
        </p:nvPicPr>
        <p:blipFill>
          <a:blip r:embed="rId4">
            <a:alphaModFix/>
          </a:blip>
          <a:stretch>
            <a:fillRect/>
          </a:stretch>
        </p:blipFill>
        <p:spPr>
          <a:xfrm>
            <a:off x="1170175" y="234175"/>
            <a:ext cx="6638459" cy="3983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697350" y="2133450"/>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300"/>
              <a:t>Clustering by Events</a:t>
            </a:r>
            <a:endParaRPr sz="4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sp>
        <p:nvSpPr>
          <p:cNvPr id="453" name="Google Shape;453;p73"/>
          <p:cNvSpPr txBox="1">
            <a:spLocks noGrp="1"/>
          </p:cNvSpPr>
          <p:nvPr>
            <p:ph type="subTitle" idx="4294967295"/>
          </p:nvPr>
        </p:nvSpPr>
        <p:spPr>
          <a:xfrm>
            <a:off x="483150" y="1336161"/>
            <a:ext cx="3619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Cluster 1:  14.3% (White)</a:t>
            </a:r>
            <a:endParaRPr sz="2000"/>
          </a:p>
        </p:txBody>
      </p:sp>
      <p:sp>
        <p:nvSpPr>
          <p:cNvPr id="454" name="Google Shape;454;p73"/>
          <p:cNvSpPr txBox="1">
            <a:spLocks noGrp="1"/>
          </p:cNvSpPr>
          <p:nvPr>
            <p:ph type="title" idx="2"/>
          </p:nvPr>
        </p:nvSpPr>
        <p:spPr>
          <a:xfrm>
            <a:off x="483175" y="450025"/>
            <a:ext cx="8184600" cy="7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rPr>
              <a:t>Abandonment Rate by Cluster</a:t>
            </a:r>
            <a:endParaRPr sz="3000">
              <a:solidFill>
                <a:schemeClr val="dk1"/>
              </a:solidFill>
            </a:endParaRPr>
          </a:p>
        </p:txBody>
      </p:sp>
      <p:sp>
        <p:nvSpPr>
          <p:cNvPr id="455" name="Google Shape;455;p73"/>
          <p:cNvSpPr txBox="1">
            <a:spLocks noGrp="1"/>
          </p:cNvSpPr>
          <p:nvPr>
            <p:ph type="subTitle" idx="4294967295"/>
          </p:nvPr>
        </p:nvSpPr>
        <p:spPr>
          <a:xfrm>
            <a:off x="5048000" y="1336161"/>
            <a:ext cx="3619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Cluster 2: 17.1% (Red)</a:t>
            </a:r>
            <a:endParaRPr sz="2000"/>
          </a:p>
        </p:txBody>
      </p:sp>
      <p:pic>
        <p:nvPicPr>
          <p:cNvPr id="456" name="Google Shape;456;p73"/>
          <p:cNvPicPr preferRelativeResize="0"/>
          <p:nvPr/>
        </p:nvPicPr>
        <p:blipFill rotWithShape="1">
          <a:blip r:embed="rId4">
            <a:alphaModFix/>
          </a:blip>
          <a:srcRect l="1195" t="3306"/>
          <a:stretch/>
        </p:blipFill>
        <p:spPr>
          <a:xfrm>
            <a:off x="5093800" y="2410675"/>
            <a:ext cx="3571276" cy="2200725"/>
          </a:xfrm>
          <a:prstGeom prst="rect">
            <a:avLst/>
          </a:prstGeom>
          <a:noFill/>
          <a:ln>
            <a:noFill/>
          </a:ln>
        </p:spPr>
      </p:pic>
      <p:pic>
        <p:nvPicPr>
          <p:cNvPr id="457" name="Google Shape;457;p73"/>
          <p:cNvPicPr preferRelativeResize="0"/>
          <p:nvPr/>
        </p:nvPicPr>
        <p:blipFill rotWithShape="1">
          <a:blip r:embed="rId5">
            <a:alphaModFix/>
          </a:blip>
          <a:srcRect l="813" t="3883"/>
          <a:stretch/>
        </p:blipFill>
        <p:spPr>
          <a:xfrm>
            <a:off x="483150" y="2410675"/>
            <a:ext cx="3619800" cy="2200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1"/>
        <p:cNvGrpSpPr/>
        <p:nvPr/>
      </p:nvGrpSpPr>
      <p:grpSpPr>
        <a:xfrm>
          <a:off x="0" y="0"/>
          <a:ext cx="0" cy="0"/>
          <a:chOff x="0" y="0"/>
          <a:chExt cx="0" cy="0"/>
        </a:xfrm>
      </p:grpSpPr>
      <p:sp>
        <p:nvSpPr>
          <p:cNvPr id="462" name="Google Shape;462;p74"/>
          <p:cNvSpPr txBox="1">
            <a:spLocks noGrp="1"/>
          </p:cNvSpPr>
          <p:nvPr>
            <p:ph type="body" idx="4294967295"/>
          </p:nvPr>
        </p:nvSpPr>
        <p:spPr>
          <a:xfrm>
            <a:off x="311700" y="1152475"/>
            <a:ext cx="8520600" cy="30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pta Slab Light"/>
              <a:ea typeface="Hepta Slab Light"/>
              <a:cs typeface="Hepta Slab Light"/>
              <a:sym typeface="Hepta Slab Light"/>
            </a:endParaRPr>
          </a:p>
          <a:p>
            <a:pPr marL="0" lvl="0" indent="0" algn="ctr" rtl="0">
              <a:spcBef>
                <a:spcPts val="0"/>
              </a:spcBef>
              <a:spcAft>
                <a:spcPts val="0"/>
              </a:spcAft>
              <a:buNone/>
            </a:pPr>
            <a:r>
              <a:rPr lang="en" sz="2100">
                <a:latin typeface="Hepta Slab Light"/>
                <a:ea typeface="Hepta Slab Light"/>
                <a:cs typeface="Hepta Slab Light"/>
                <a:sym typeface="Hepta Slab Light"/>
              </a:rPr>
              <a:t>These events appear to be impacting cart abandonment but how exactly is not clear.</a:t>
            </a:r>
            <a:endParaRPr sz="2100">
              <a:latin typeface="Hepta Slab Light"/>
              <a:ea typeface="Hepta Slab Light"/>
              <a:cs typeface="Hepta Slab Light"/>
              <a:sym typeface="Hepta Slab Light"/>
            </a:endParaRPr>
          </a:p>
          <a:p>
            <a:pPr marL="0" lvl="0" indent="0" algn="ctr" rtl="0">
              <a:spcBef>
                <a:spcPts val="0"/>
              </a:spcBef>
              <a:spcAft>
                <a:spcPts val="0"/>
              </a:spcAft>
              <a:buNone/>
            </a:pPr>
            <a:endParaRPr sz="2100">
              <a:latin typeface="Hepta Slab Light"/>
              <a:ea typeface="Hepta Slab Light"/>
              <a:cs typeface="Hepta Slab Light"/>
              <a:sym typeface="Hepta Slab Light"/>
            </a:endParaRPr>
          </a:p>
          <a:p>
            <a:pPr marL="0" lvl="0" indent="0" algn="ctr" rtl="0">
              <a:spcBef>
                <a:spcPts val="0"/>
              </a:spcBef>
              <a:spcAft>
                <a:spcPts val="0"/>
              </a:spcAft>
              <a:buNone/>
            </a:pPr>
            <a:r>
              <a:rPr lang="en" sz="2100">
                <a:latin typeface="Hepta Slab Light"/>
                <a:ea typeface="Hepta Slab Light"/>
                <a:cs typeface="Hepta Slab Light"/>
                <a:sym typeface="Hepta Slab Light"/>
              </a:rPr>
              <a:t>Could sequences of these events provide more insight?</a:t>
            </a:r>
            <a:endParaRPr sz="2100">
              <a:latin typeface="Hepta Slab Light"/>
              <a:ea typeface="Hepta Slab Light"/>
              <a:cs typeface="Hepta Slab Light"/>
              <a:sym typeface="Hepta Slab Light"/>
            </a:endParaRPr>
          </a:p>
          <a:p>
            <a:pPr marL="0" lvl="0" indent="0" algn="ctr" rtl="0">
              <a:spcBef>
                <a:spcPts val="0"/>
              </a:spcBef>
              <a:spcAft>
                <a:spcPts val="0"/>
              </a:spcAft>
              <a:buNone/>
            </a:pPr>
            <a:endParaRPr sz="2100">
              <a:latin typeface="Hepta Slab Light"/>
              <a:ea typeface="Hepta Slab Light"/>
              <a:cs typeface="Hepta Slab Light"/>
              <a:sym typeface="Hepta Slab Light"/>
            </a:endParaRPr>
          </a:p>
          <a:p>
            <a:pPr marL="0" lvl="0" indent="0" algn="ctr" rtl="0">
              <a:spcBef>
                <a:spcPts val="0"/>
              </a:spcBef>
              <a:spcAft>
                <a:spcPts val="0"/>
              </a:spcAft>
              <a:buNone/>
            </a:pPr>
            <a:endParaRPr sz="2100">
              <a:latin typeface="Hepta Slab Light"/>
              <a:ea typeface="Hepta Slab Light"/>
              <a:cs typeface="Hepta Slab Light"/>
              <a:sym typeface="Hepta Slab Light"/>
            </a:endParaRPr>
          </a:p>
          <a:p>
            <a:pPr marL="457200" lvl="0" indent="0" algn="l" rtl="0">
              <a:spcBef>
                <a:spcPts val="0"/>
              </a:spcBef>
              <a:spcAft>
                <a:spcPts val="0"/>
              </a:spcAft>
              <a:buNone/>
            </a:pPr>
            <a:endParaRPr>
              <a:latin typeface="Hepta Slab Light"/>
              <a:ea typeface="Hepta Slab Light"/>
              <a:cs typeface="Hepta Slab Light"/>
              <a:sym typeface="Hepta Slab Light"/>
            </a:endParaRPr>
          </a:p>
          <a:p>
            <a:pPr marL="0" lvl="0" indent="0" algn="l" rtl="0">
              <a:spcBef>
                <a:spcPts val="0"/>
              </a:spcBef>
              <a:spcAft>
                <a:spcPts val="0"/>
              </a:spcAft>
              <a:buNone/>
            </a:pPr>
            <a:endParaRPr>
              <a:latin typeface="Hepta Slab Light"/>
              <a:ea typeface="Hepta Slab Light"/>
              <a:cs typeface="Hepta Slab Light"/>
              <a:sym typeface="Hepta Slab Light"/>
            </a:endParaRPr>
          </a:p>
          <a:p>
            <a:pPr marL="0" lvl="0" indent="0" algn="l" rtl="0">
              <a:spcBef>
                <a:spcPts val="0"/>
              </a:spcBef>
              <a:spcAft>
                <a:spcPts val="0"/>
              </a:spcAft>
              <a:buNone/>
            </a:pPr>
            <a:r>
              <a:rPr lang="en">
                <a:latin typeface="Hepta Slab Light"/>
                <a:ea typeface="Hepta Slab Light"/>
                <a:cs typeface="Hepta Slab Light"/>
                <a:sym typeface="Hepta Slab Light"/>
              </a:rPr>
              <a:t> </a:t>
            </a:r>
            <a:endParaRPr>
              <a:latin typeface="Hepta Slab Light"/>
              <a:ea typeface="Hepta Slab Light"/>
              <a:cs typeface="Hepta Slab Light"/>
              <a:sym typeface="Hepta Slab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6"/>
        <p:cNvGrpSpPr/>
        <p:nvPr/>
      </p:nvGrpSpPr>
      <p:grpSpPr>
        <a:xfrm>
          <a:off x="0" y="0"/>
          <a:ext cx="0" cy="0"/>
          <a:chOff x="0" y="0"/>
          <a:chExt cx="0" cy="0"/>
        </a:xfrm>
      </p:grpSpPr>
      <p:sp>
        <p:nvSpPr>
          <p:cNvPr id="467" name="Google Shape;467;p75"/>
          <p:cNvSpPr txBox="1">
            <a:spLocks noGrp="1"/>
          </p:cNvSpPr>
          <p:nvPr>
            <p:ph type="title"/>
          </p:nvPr>
        </p:nvSpPr>
        <p:spPr>
          <a:xfrm>
            <a:off x="697350" y="2133450"/>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300"/>
              <a:t>Association Rule Mining</a:t>
            </a:r>
            <a:endParaRPr sz="43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1"/>
        <p:cNvGrpSpPr/>
        <p:nvPr/>
      </p:nvGrpSpPr>
      <p:grpSpPr>
        <a:xfrm>
          <a:off x="0" y="0"/>
          <a:ext cx="0" cy="0"/>
          <a:chOff x="0" y="0"/>
          <a:chExt cx="0" cy="0"/>
        </a:xfrm>
      </p:grpSpPr>
      <p:sp>
        <p:nvSpPr>
          <p:cNvPr id="472" name="Google Shape;472;p76"/>
          <p:cNvSpPr txBox="1">
            <a:spLocks noGrp="1"/>
          </p:cNvSpPr>
          <p:nvPr>
            <p:ph type="title"/>
          </p:nvPr>
        </p:nvSpPr>
        <p:spPr>
          <a:xfrm>
            <a:off x="697350" y="226294"/>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Purchase Cart Behavior</a:t>
            </a:r>
            <a:endParaRPr/>
          </a:p>
        </p:txBody>
      </p:sp>
      <p:pic>
        <p:nvPicPr>
          <p:cNvPr id="473" name="Google Shape;473;p76" title="02_purchased_rules_graph.png"/>
          <p:cNvPicPr preferRelativeResize="0"/>
          <p:nvPr/>
        </p:nvPicPr>
        <p:blipFill rotWithShape="1">
          <a:blip r:embed="rId4">
            <a:alphaModFix/>
          </a:blip>
          <a:srcRect l="6444" r="3424"/>
          <a:stretch/>
        </p:blipFill>
        <p:spPr>
          <a:xfrm>
            <a:off x="2205124" y="1004375"/>
            <a:ext cx="4733752" cy="39388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7"/>
        <p:cNvGrpSpPr/>
        <p:nvPr/>
      </p:nvGrpSpPr>
      <p:grpSpPr>
        <a:xfrm>
          <a:off x="0" y="0"/>
          <a:ext cx="0" cy="0"/>
          <a:chOff x="0" y="0"/>
          <a:chExt cx="0" cy="0"/>
        </a:xfrm>
      </p:grpSpPr>
      <p:sp>
        <p:nvSpPr>
          <p:cNvPr id="478" name="Google Shape;478;p77"/>
          <p:cNvSpPr txBox="1">
            <a:spLocks noGrp="1"/>
          </p:cNvSpPr>
          <p:nvPr>
            <p:ph type="title"/>
          </p:nvPr>
        </p:nvSpPr>
        <p:spPr>
          <a:xfrm>
            <a:off x="697350" y="226294"/>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Abandoned Cart Behavior</a:t>
            </a:r>
            <a:endParaRPr/>
          </a:p>
        </p:txBody>
      </p:sp>
      <p:pic>
        <p:nvPicPr>
          <p:cNvPr id="479" name="Google Shape;479;p77" title="01_abandoned_rules_graph.png"/>
          <p:cNvPicPr preferRelativeResize="0"/>
          <p:nvPr/>
        </p:nvPicPr>
        <p:blipFill>
          <a:blip r:embed="rId4">
            <a:alphaModFix/>
          </a:blip>
          <a:stretch>
            <a:fillRect/>
          </a:stretch>
        </p:blipFill>
        <p:spPr>
          <a:xfrm>
            <a:off x="1946100" y="1044050"/>
            <a:ext cx="5251776" cy="3938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60"/>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a:t>
            </a:r>
            <a:endParaRPr/>
          </a:p>
        </p:txBody>
      </p:sp>
      <p:sp>
        <p:nvSpPr>
          <p:cNvPr id="378" name="Google Shape;378;p60"/>
          <p:cNvSpPr txBox="1">
            <a:spLocks noGrp="1"/>
          </p:cNvSpPr>
          <p:nvPr>
            <p:ph type="subTitle" idx="5"/>
          </p:nvPr>
        </p:nvSpPr>
        <p:spPr>
          <a:xfrm>
            <a:off x="4572000" y="768600"/>
            <a:ext cx="4409700" cy="3606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Business Problem</a:t>
            </a:r>
            <a:br>
              <a:rPr lang="en"/>
            </a:br>
            <a:endParaRPr/>
          </a:p>
          <a:p>
            <a:pPr marL="457200" lvl="0" indent="-355600" algn="l" rtl="0">
              <a:spcBef>
                <a:spcPts val="0"/>
              </a:spcBef>
              <a:spcAft>
                <a:spcPts val="0"/>
              </a:spcAft>
              <a:buSzPts val="2000"/>
              <a:buChar char="●"/>
            </a:pPr>
            <a:r>
              <a:rPr lang="en"/>
              <a:t>Key Takeaways</a:t>
            </a:r>
            <a:br>
              <a:rPr lang="en"/>
            </a:br>
            <a:endParaRPr/>
          </a:p>
          <a:p>
            <a:pPr marL="457200" lvl="0" indent="-355600" algn="l" rtl="0">
              <a:spcBef>
                <a:spcPts val="0"/>
              </a:spcBef>
              <a:spcAft>
                <a:spcPts val="0"/>
              </a:spcAft>
              <a:buSzPts val="2000"/>
              <a:buChar char="●"/>
            </a:pPr>
            <a:r>
              <a:rPr lang="en"/>
              <a:t>Modeling &amp; Analysis</a:t>
            </a:r>
            <a:endParaRPr/>
          </a:p>
          <a:p>
            <a:pPr marL="0" lvl="0" indent="0" algn="l" rtl="0">
              <a:spcBef>
                <a:spcPts val="0"/>
              </a:spcBef>
              <a:spcAft>
                <a:spcPts val="0"/>
              </a:spcAft>
              <a:buNone/>
            </a:pPr>
            <a:endParaRPr/>
          </a:p>
          <a:p>
            <a:pPr marL="457200" lvl="0" indent="-355600" algn="l" rtl="0">
              <a:spcBef>
                <a:spcPts val="0"/>
              </a:spcBef>
              <a:spcAft>
                <a:spcPts val="0"/>
              </a:spcAft>
              <a:buSzPts val="2000"/>
              <a:buChar char="●"/>
            </a:pPr>
            <a:r>
              <a:rPr lang="en"/>
              <a:t>Limitations</a:t>
            </a:r>
            <a:br>
              <a:rPr lang="en"/>
            </a:br>
            <a:endParaRPr/>
          </a:p>
          <a:p>
            <a:pPr marL="457200" lvl="0" indent="-355600" algn="l" rtl="0">
              <a:spcBef>
                <a:spcPts val="0"/>
              </a:spcBef>
              <a:spcAft>
                <a:spcPts val="0"/>
              </a:spcAft>
              <a:buSzPts val="2000"/>
              <a:buChar char="●"/>
            </a:pPr>
            <a:r>
              <a:rPr lang="en"/>
              <a:t>Next Steps</a:t>
            </a:r>
            <a:br>
              <a:rPr lang="en"/>
            </a:br>
            <a:endParaRPr/>
          </a:p>
          <a:p>
            <a:pPr marL="457200" lvl="0" indent="-355600" algn="l" rtl="0">
              <a:spcBef>
                <a:spcPts val="0"/>
              </a:spcBef>
              <a:spcAft>
                <a:spcPts val="0"/>
              </a:spcAft>
              <a:buSzPts val="2000"/>
              <a:buChar char="●"/>
            </a:pPr>
            <a:r>
              <a:rPr lang="en"/>
              <a:t>Q&amp;A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3"/>
        <p:cNvGrpSpPr/>
        <p:nvPr/>
      </p:nvGrpSpPr>
      <p:grpSpPr>
        <a:xfrm>
          <a:off x="0" y="0"/>
          <a:ext cx="0" cy="0"/>
          <a:chOff x="0" y="0"/>
          <a:chExt cx="0" cy="0"/>
        </a:xfrm>
      </p:grpSpPr>
      <p:sp>
        <p:nvSpPr>
          <p:cNvPr id="484" name="Google Shape;484;p78"/>
          <p:cNvSpPr txBox="1">
            <a:spLocks noGrp="1"/>
          </p:cNvSpPr>
          <p:nvPr>
            <p:ph type="title"/>
          </p:nvPr>
        </p:nvSpPr>
        <p:spPr>
          <a:xfrm>
            <a:off x="697350" y="226294"/>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 5 Rules</a:t>
            </a:r>
            <a:endParaRPr/>
          </a:p>
        </p:txBody>
      </p:sp>
      <p:pic>
        <p:nvPicPr>
          <p:cNvPr id="485" name="Google Shape;485;p78" title="top5_rules_abandoned_vs_purchased.png"/>
          <p:cNvPicPr preferRelativeResize="0"/>
          <p:nvPr/>
        </p:nvPicPr>
        <p:blipFill rotWithShape="1">
          <a:blip r:embed="rId4">
            <a:alphaModFix/>
          </a:blip>
          <a:srcRect t="20888" b="19953"/>
          <a:stretch/>
        </p:blipFill>
        <p:spPr>
          <a:xfrm>
            <a:off x="659425" y="1559790"/>
            <a:ext cx="7749299" cy="2500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9"/>
        <p:cNvGrpSpPr/>
        <p:nvPr/>
      </p:nvGrpSpPr>
      <p:grpSpPr>
        <a:xfrm>
          <a:off x="0" y="0"/>
          <a:ext cx="0" cy="0"/>
          <a:chOff x="0" y="0"/>
          <a:chExt cx="0" cy="0"/>
        </a:xfrm>
      </p:grpSpPr>
      <p:pic>
        <p:nvPicPr>
          <p:cNvPr id="490" name="Google Shape;490;p79" title="top2_channel_rule_lift.png"/>
          <p:cNvPicPr preferRelativeResize="0"/>
          <p:nvPr/>
        </p:nvPicPr>
        <p:blipFill>
          <a:blip r:embed="rId4">
            <a:alphaModFix/>
          </a:blip>
          <a:stretch>
            <a:fillRect/>
          </a:stretch>
        </p:blipFill>
        <p:spPr>
          <a:xfrm>
            <a:off x="1250350" y="246600"/>
            <a:ext cx="6643300" cy="465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pic>
        <p:nvPicPr>
          <p:cNvPr id="495" name="Google Shape;495;p80" title="bottom2_channel_rule_lift.png"/>
          <p:cNvPicPr preferRelativeResize="0"/>
          <p:nvPr/>
        </p:nvPicPr>
        <p:blipFill>
          <a:blip r:embed="rId4">
            <a:alphaModFix/>
          </a:blip>
          <a:stretch>
            <a:fillRect/>
          </a:stretch>
        </p:blipFill>
        <p:spPr>
          <a:xfrm>
            <a:off x="1115788" y="152400"/>
            <a:ext cx="6912425" cy="48386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sp>
        <p:nvSpPr>
          <p:cNvPr id="500" name="Google Shape;500;p81"/>
          <p:cNvSpPr txBox="1">
            <a:spLocks noGrp="1"/>
          </p:cNvSpPr>
          <p:nvPr>
            <p:ph type="title" idx="2"/>
          </p:nvPr>
        </p:nvSpPr>
        <p:spPr>
          <a:xfrm>
            <a:off x="483175" y="450025"/>
            <a:ext cx="8184600" cy="75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dk1"/>
                </a:solidFill>
              </a:rPr>
              <a:t>What does it mean?</a:t>
            </a:r>
            <a:endParaRPr sz="3400">
              <a:solidFill>
                <a:schemeClr val="dk1"/>
              </a:solidFill>
            </a:endParaRPr>
          </a:p>
        </p:txBody>
      </p:sp>
      <p:sp>
        <p:nvSpPr>
          <p:cNvPr id="501" name="Google Shape;501;p81"/>
          <p:cNvSpPr txBox="1">
            <a:spLocks noGrp="1"/>
          </p:cNvSpPr>
          <p:nvPr>
            <p:ph type="subTitle" idx="4294967295"/>
          </p:nvPr>
        </p:nvSpPr>
        <p:spPr>
          <a:xfrm>
            <a:off x="745789" y="1336124"/>
            <a:ext cx="3619800" cy="18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800" b="1"/>
              <a:t>Abandonment is a complex, multi-step journey</a:t>
            </a:r>
            <a:endParaRPr sz="1800" b="1"/>
          </a:p>
        </p:txBody>
      </p:sp>
      <p:sp>
        <p:nvSpPr>
          <p:cNvPr id="502" name="Google Shape;502;p81"/>
          <p:cNvSpPr txBox="1">
            <a:spLocks noGrp="1"/>
          </p:cNvSpPr>
          <p:nvPr>
            <p:ph type="subTitle" idx="4294967295"/>
          </p:nvPr>
        </p:nvSpPr>
        <p:spPr>
          <a:xfrm>
            <a:off x="5048000" y="1515690"/>
            <a:ext cx="3619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friction points:</a:t>
            </a:r>
            <a:endParaRPr/>
          </a:p>
        </p:txBody>
      </p:sp>
      <p:sp>
        <p:nvSpPr>
          <p:cNvPr id="503" name="Google Shape;503;p81"/>
          <p:cNvSpPr txBox="1">
            <a:spLocks noGrp="1"/>
          </p:cNvSpPr>
          <p:nvPr>
            <p:ph type="body" idx="4294967295"/>
          </p:nvPr>
        </p:nvSpPr>
        <p:spPr>
          <a:xfrm>
            <a:off x="5048000" y="2237788"/>
            <a:ext cx="3619800" cy="23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Hepta Slab"/>
                <a:ea typeface="Hepta Slab"/>
                <a:cs typeface="Hepta Slab"/>
                <a:sym typeface="Hepta Slab"/>
              </a:rPr>
              <a:t>Difficulty finding the right SKU</a:t>
            </a:r>
            <a:endParaRPr sz="1400">
              <a:latin typeface="Hepta Slab"/>
              <a:ea typeface="Hepta Slab"/>
              <a:cs typeface="Hepta Slab"/>
              <a:sym typeface="Hepta Slab"/>
            </a:endParaRPr>
          </a:p>
          <a:p>
            <a:pPr marL="0" lvl="0" indent="0" algn="l" rtl="0">
              <a:spcBef>
                <a:spcPts val="0"/>
              </a:spcBef>
              <a:spcAft>
                <a:spcPts val="0"/>
              </a:spcAft>
              <a:buNone/>
            </a:pPr>
            <a:endParaRPr sz="1400">
              <a:latin typeface="Hepta Slab"/>
              <a:ea typeface="Hepta Slab"/>
              <a:cs typeface="Hepta Slab"/>
              <a:sym typeface="Hepta Slab"/>
            </a:endParaRPr>
          </a:p>
          <a:p>
            <a:pPr marL="0" lvl="0" indent="0" algn="l" rtl="0">
              <a:spcBef>
                <a:spcPts val="0"/>
              </a:spcBef>
              <a:spcAft>
                <a:spcPts val="0"/>
              </a:spcAft>
              <a:buNone/>
            </a:pPr>
            <a:r>
              <a:rPr lang="en" sz="1400">
                <a:latin typeface="Hepta Slab"/>
                <a:ea typeface="Hepta Slab"/>
                <a:cs typeface="Hepta Slab"/>
                <a:sym typeface="Hepta Slab"/>
              </a:rPr>
              <a:t>Uncertainty about size or pack type</a:t>
            </a:r>
            <a:endParaRPr sz="1400">
              <a:latin typeface="Hepta Slab"/>
              <a:ea typeface="Hepta Slab"/>
              <a:cs typeface="Hepta Slab"/>
              <a:sym typeface="Hepta Slab"/>
            </a:endParaRPr>
          </a:p>
          <a:p>
            <a:pPr marL="0" lvl="0" indent="0" algn="l" rtl="0">
              <a:spcBef>
                <a:spcPts val="0"/>
              </a:spcBef>
              <a:spcAft>
                <a:spcPts val="0"/>
              </a:spcAft>
              <a:buNone/>
            </a:pPr>
            <a:endParaRPr sz="1400">
              <a:latin typeface="Hepta Slab"/>
              <a:ea typeface="Hepta Slab"/>
              <a:cs typeface="Hepta Slab"/>
              <a:sym typeface="Hepta Slab"/>
            </a:endParaRPr>
          </a:p>
          <a:p>
            <a:pPr marL="0" lvl="0" indent="0" algn="l" rtl="0">
              <a:spcBef>
                <a:spcPts val="0"/>
              </a:spcBef>
              <a:spcAft>
                <a:spcPts val="0"/>
              </a:spcAft>
              <a:buNone/>
            </a:pPr>
            <a:r>
              <a:rPr lang="en" sz="1400">
                <a:latin typeface="Hepta Slab"/>
                <a:ea typeface="Hepta Slab"/>
                <a:cs typeface="Hepta Slab"/>
                <a:sym typeface="Hepta Slab"/>
              </a:rPr>
              <a:t>Possible unavailable or inconsistent product information</a:t>
            </a:r>
            <a:endParaRPr sz="1400">
              <a:latin typeface="Hepta Slab"/>
              <a:ea typeface="Hepta Slab"/>
              <a:cs typeface="Hepta Slab"/>
              <a:sym typeface="Hepta Slab"/>
            </a:endParaRPr>
          </a:p>
          <a:p>
            <a:pPr marL="0" lvl="0" indent="0" algn="l" rtl="0">
              <a:spcBef>
                <a:spcPts val="0"/>
              </a:spcBef>
              <a:spcAft>
                <a:spcPts val="0"/>
              </a:spcAft>
              <a:buClr>
                <a:schemeClr val="lt1"/>
              </a:buClr>
              <a:buSzPts val="1100"/>
              <a:buFont typeface="Arial"/>
              <a:buNone/>
            </a:pPr>
            <a:endParaRPr sz="1400">
              <a:latin typeface="Hepta Slab"/>
              <a:ea typeface="Hepta Slab"/>
              <a:cs typeface="Hepta Slab"/>
              <a:sym typeface="Hepta Slab"/>
            </a:endParaRPr>
          </a:p>
          <a:p>
            <a:pPr marL="0" lvl="0" indent="0" algn="l" rtl="0">
              <a:spcBef>
                <a:spcPts val="0"/>
              </a:spcBef>
              <a:spcAft>
                <a:spcPts val="0"/>
              </a:spcAft>
              <a:buNone/>
            </a:pPr>
            <a:endParaRPr sz="1400">
              <a:latin typeface="Hepta Slab"/>
              <a:ea typeface="Hepta Slab"/>
              <a:cs typeface="Hepta Slab"/>
              <a:sym typeface="Hepta Slab"/>
            </a:endParaRPr>
          </a:p>
          <a:p>
            <a:pPr marL="0" lvl="0" indent="0" algn="l" rtl="0">
              <a:spcBef>
                <a:spcPts val="0"/>
              </a:spcBef>
              <a:spcAft>
                <a:spcPts val="0"/>
              </a:spcAft>
              <a:buNone/>
            </a:pPr>
            <a:endParaRPr sz="1400">
              <a:latin typeface="Hepta Slab"/>
              <a:ea typeface="Hepta Slab"/>
              <a:cs typeface="Hepta Slab"/>
              <a:sym typeface="Hepta Slab"/>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7"/>
        <p:cNvGrpSpPr/>
        <p:nvPr/>
      </p:nvGrpSpPr>
      <p:grpSpPr>
        <a:xfrm>
          <a:off x="0" y="0"/>
          <a:ext cx="0" cy="0"/>
          <a:chOff x="0" y="0"/>
          <a:chExt cx="0" cy="0"/>
        </a:xfrm>
      </p:grpSpPr>
      <p:sp>
        <p:nvSpPr>
          <p:cNvPr id="508" name="Google Shape;508;p82"/>
          <p:cNvSpPr txBox="1">
            <a:spLocks noGrp="1"/>
          </p:cNvSpPr>
          <p:nvPr>
            <p:ph type="title"/>
          </p:nvPr>
        </p:nvSpPr>
        <p:spPr>
          <a:xfrm>
            <a:off x="697350" y="2133450"/>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300"/>
              <a:t>Logistic Regression &amp; Differential Analysis</a:t>
            </a:r>
            <a:endParaRPr sz="43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2"/>
        <p:cNvGrpSpPr/>
        <p:nvPr/>
      </p:nvGrpSpPr>
      <p:grpSpPr>
        <a:xfrm>
          <a:off x="0" y="0"/>
          <a:ext cx="0" cy="0"/>
          <a:chOff x="0" y="0"/>
          <a:chExt cx="0" cy="0"/>
        </a:xfrm>
      </p:grpSpPr>
      <p:pic>
        <p:nvPicPr>
          <p:cNvPr id="513" name="Google Shape;513;p83" title="sales_office_plot.png"/>
          <p:cNvPicPr preferRelativeResize="0"/>
          <p:nvPr/>
        </p:nvPicPr>
        <p:blipFill rotWithShape="1">
          <a:blip r:embed="rId4">
            <a:alphaModFix/>
          </a:blip>
          <a:srcRect/>
          <a:stretch/>
        </p:blipFill>
        <p:spPr>
          <a:xfrm>
            <a:off x="897975" y="0"/>
            <a:ext cx="7348055"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pic>
        <p:nvPicPr>
          <p:cNvPr id="518" name="Google Shape;518;p84" title="sales_office_differential_plot.png"/>
          <p:cNvPicPr preferRelativeResize="0"/>
          <p:nvPr/>
        </p:nvPicPr>
        <p:blipFill rotWithShape="1">
          <a:blip r:embed="rId4">
            <a:alphaModFix/>
          </a:blip>
          <a:srcRect/>
          <a:stretch/>
        </p:blipFill>
        <p:spPr>
          <a:xfrm>
            <a:off x="490875" y="777150"/>
            <a:ext cx="4799050" cy="3359325"/>
          </a:xfrm>
          <a:prstGeom prst="rect">
            <a:avLst/>
          </a:prstGeom>
          <a:noFill/>
          <a:ln>
            <a:noFill/>
          </a:ln>
        </p:spPr>
      </p:pic>
      <p:sp>
        <p:nvSpPr>
          <p:cNvPr id="519" name="Google Shape;519;p84"/>
          <p:cNvSpPr txBox="1"/>
          <p:nvPr/>
        </p:nvSpPr>
        <p:spPr>
          <a:xfrm>
            <a:off x="5454133" y="1400153"/>
            <a:ext cx="3227400" cy="16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Hepta Slab"/>
                <a:ea typeface="Hepta Slab"/>
                <a:cs typeface="Hepta Slab"/>
                <a:sym typeface="Hepta Slab"/>
              </a:rPr>
              <a:t>Potential Causes:</a:t>
            </a:r>
            <a:endParaRPr sz="1800" b="1">
              <a:solidFill>
                <a:schemeClr val="dk1"/>
              </a:solidFill>
              <a:latin typeface="Hepta Slab"/>
              <a:ea typeface="Hepta Slab"/>
              <a:cs typeface="Hepta Slab"/>
              <a:sym typeface="Hepta Slab"/>
            </a:endParaRPr>
          </a:p>
          <a:p>
            <a:pPr marL="457200" lvl="0" indent="-342900" algn="l" rtl="0">
              <a:spcBef>
                <a:spcPts val="0"/>
              </a:spcBef>
              <a:spcAft>
                <a:spcPts val="0"/>
              </a:spcAft>
              <a:buClr>
                <a:schemeClr val="dk1"/>
              </a:buClr>
              <a:buSzPts val="1800"/>
              <a:buFont typeface="Hepta Slab Light"/>
              <a:buChar char="●"/>
            </a:pPr>
            <a:r>
              <a:rPr lang="en" sz="1800">
                <a:solidFill>
                  <a:schemeClr val="dk1"/>
                </a:solidFill>
                <a:latin typeface="Hepta Slab Light"/>
                <a:ea typeface="Hepta Slab Light"/>
                <a:cs typeface="Hepta Slab Light"/>
                <a:sym typeface="Hepta Slab Light"/>
              </a:rPr>
              <a:t>Seasonal spikes in demand</a:t>
            </a:r>
            <a:endParaRPr sz="1800">
              <a:solidFill>
                <a:schemeClr val="dk1"/>
              </a:solidFill>
              <a:latin typeface="Hepta Slab Light"/>
              <a:ea typeface="Hepta Slab Light"/>
              <a:cs typeface="Hepta Slab Light"/>
              <a:sym typeface="Hepta Slab Light"/>
            </a:endParaRPr>
          </a:p>
          <a:p>
            <a:pPr marL="457200" lvl="0" indent="-342900" algn="l" rtl="0">
              <a:spcBef>
                <a:spcPts val="0"/>
              </a:spcBef>
              <a:spcAft>
                <a:spcPts val="0"/>
              </a:spcAft>
              <a:buClr>
                <a:schemeClr val="dk1"/>
              </a:buClr>
              <a:buSzPts val="1800"/>
              <a:buFont typeface="Hepta Slab Light"/>
              <a:buChar char="●"/>
            </a:pPr>
            <a:r>
              <a:rPr lang="en" sz="1800">
                <a:solidFill>
                  <a:schemeClr val="dk1"/>
                </a:solidFill>
                <a:latin typeface="Hepta Slab Light"/>
                <a:ea typeface="Hepta Slab Light"/>
                <a:cs typeface="Hepta Slab Light"/>
                <a:sym typeface="Hepta Slab Light"/>
              </a:rPr>
              <a:t>Weather events affecting delivery</a:t>
            </a:r>
            <a:endParaRPr sz="1800">
              <a:solidFill>
                <a:schemeClr val="dk1"/>
              </a:solidFill>
              <a:latin typeface="Hepta Slab Light"/>
              <a:ea typeface="Hepta Slab Light"/>
              <a:cs typeface="Hepta Slab Light"/>
              <a:sym typeface="Hepta Slab Light"/>
            </a:endParaRPr>
          </a:p>
          <a:p>
            <a:pPr marL="457200" lvl="0" indent="-342900" algn="l" rtl="0">
              <a:spcBef>
                <a:spcPts val="0"/>
              </a:spcBef>
              <a:spcAft>
                <a:spcPts val="0"/>
              </a:spcAft>
              <a:buClr>
                <a:schemeClr val="dk1"/>
              </a:buClr>
              <a:buSzPts val="1800"/>
              <a:buFont typeface="Hepta Slab Light"/>
              <a:buChar char="●"/>
            </a:pPr>
            <a:r>
              <a:rPr lang="en" sz="1800">
                <a:solidFill>
                  <a:schemeClr val="dk1"/>
                </a:solidFill>
                <a:latin typeface="Hepta Slab Light"/>
                <a:ea typeface="Hepta Slab Light"/>
                <a:cs typeface="Hepta Slab Light"/>
                <a:sym typeface="Hepta Slab Light"/>
              </a:rPr>
              <a:t>Inventory shortages following holidays</a:t>
            </a:r>
            <a:endParaRPr sz="1800">
              <a:solidFill>
                <a:schemeClr val="dk1"/>
              </a:solidFill>
              <a:latin typeface="Hepta Slab Light"/>
              <a:ea typeface="Hepta Slab Light"/>
              <a:cs typeface="Hepta Slab Light"/>
              <a:sym typeface="Hepta Slab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3"/>
        <p:cNvGrpSpPr/>
        <p:nvPr/>
      </p:nvGrpSpPr>
      <p:grpSpPr>
        <a:xfrm>
          <a:off x="0" y="0"/>
          <a:ext cx="0" cy="0"/>
          <a:chOff x="0" y="0"/>
          <a:chExt cx="0" cy="0"/>
        </a:xfrm>
      </p:grpSpPr>
      <p:sp>
        <p:nvSpPr>
          <p:cNvPr id="524" name="Google Shape;524;p85"/>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Limitations</a:t>
            </a:r>
            <a:endParaRPr/>
          </a:p>
        </p:txBody>
      </p:sp>
      <p:sp>
        <p:nvSpPr>
          <p:cNvPr id="525" name="Google Shape;525;p85"/>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04</a:t>
            </a:r>
            <a:endParaRPr>
              <a:solidFill>
                <a:srgbClr val="98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9"/>
        <p:cNvGrpSpPr/>
        <p:nvPr/>
      </p:nvGrpSpPr>
      <p:grpSpPr>
        <a:xfrm>
          <a:off x="0" y="0"/>
          <a:ext cx="0" cy="0"/>
          <a:chOff x="0" y="0"/>
          <a:chExt cx="0" cy="0"/>
        </a:xfrm>
      </p:grpSpPr>
      <p:sp>
        <p:nvSpPr>
          <p:cNvPr id="530" name="Google Shape;530;p86"/>
          <p:cNvSpPr txBox="1">
            <a:spLocks noGrp="1"/>
          </p:cNvSpPr>
          <p:nvPr>
            <p:ph type="title"/>
          </p:nvPr>
        </p:nvSpPr>
        <p:spPr>
          <a:xfrm>
            <a:off x="641250" y="538800"/>
            <a:ext cx="7861500" cy="4065900"/>
          </a:xfrm>
          <a:prstGeom prst="rect">
            <a:avLst/>
          </a:prstGeom>
        </p:spPr>
        <p:txBody>
          <a:bodyPr spcFirstLastPara="1" wrap="square" lIns="91425" tIns="91425" rIns="91425" bIns="91425" anchor="ctr" anchorCtr="0">
            <a:noAutofit/>
          </a:bodyPr>
          <a:lstStyle/>
          <a:p>
            <a:pPr marL="457200" lvl="0" indent="-457200" algn="ctr" rtl="0">
              <a:spcBef>
                <a:spcPts val="0"/>
              </a:spcBef>
              <a:spcAft>
                <a:spcPts val="0"/>
              </a:spcAft>
              <a:buClr>
                <a:srgbClr val="980000"/>
              </a:buClr>
              <a:buSzPts val="3600"/>
              <a:buChar char="●"/>
            </a:pPr>
            <a:r>
              <a:rPr lang="en">
                <a:solidFill>
                  <a:srgbClr val="980000"/>
                </a:solidFill>
              </a:rPr>
              <a:t>No </a:t>
            </a:r>
            <a:r>
              <a:rPr lang="en">
                <a:solidFill>
                  <a:srgbClr val="FFFFFF"/>
                </a:solidFill>
              </a:rPr>
              <a:t>pre-treatment period</a:t>
            </a:r>
            <a:br>
              <a:rPr lang="en">
                <a:solidFill>
                  <a:srgbClr val="980000"/>
                </a:solidFill>
              </a:rPr>
            </a:br>
            <a:endParaRPr>
              <a:solidFill>
                <a:srgbClr val="980000"/>
              </a:solidFill>
            </a:endParaRPr>
          </a:p>
          <a:p>
            <a:pPr marL="457200" lvl="0" indent="-457200" algn="ctr" rtl="0">
              <a:spcBef>
                <a:spcPts val="0"/>
              </a:spcBef>
              <a:spcAft>
                <a:spcPts val="0"/>
              </a:spcAft>
              <a:buClr>
                <a:srgbClr val="980000"/>
              </a:buClr>
              <a:buSzPts val="3600"/>
              <a:buChar char="●"/>
            </a:pPr>
            <a:r>
              <a:rPr lang="en">
                <a:solidFill>
                  <a:srgbClr val="980000"/>
                </a:solidFill>
              </a:rPr>
              <a:t>75</a:t>
            </a:r>
            <a:r>
              <a:rPr lang="en"/>
              <a:t> missing anchor dates</a:t>
            </a:r>
            <a:endParaRPr/>
          </a:p>
          <a:p>
            <a:pPr marL="457200" lvl="0" indent="0" algn="ctr" rtl="0">
              <a:spcBef>
                <a:spcPts val="0"/>
              </a:spcBef>
              <a:spcAft>
                <a:spcPts val="0"/>
              </a:spcAft>
              <a:buNone/>
            </a:pPr>
            <a:endParaRPr/>
          </a:p>
          <a:p>
            <a:pPr marL="457200" lvl="0" indent="-457200" algn="ctr" rtl="0">
              <a:spcBef>
                <a:spcPts val="0"/>
              </a:spcBef>
              <a:spcAft>
                <a:spcPts val="0"/>
              </a:spcAft>
              <a:buClr>
                <a:srgbClr val="980000"/>
              </a:buClr>
              <a:buSzPts val="3600"/>
              <a:buChar char="●"/>
            </a:pPr>
            <a:r>
              <a:rPr lang="en">
                <a:solidFill>
                  <a:srgbClr val="980000"/>
                </a:solidFill>
              </a:rPr>
              <a:t>23k</a:t>
            </a:r>
            <a:r>
              <a:rPr lang="en"/>
              <a:t> missing critical data</a:t>
            </a:r>
            <a:endParaRPr/>
          </a:p>
          <a:p>
            <a:pPr marL="457200" lvl="0" indent="0" algn="ctr" rtl="0">
              <a:spcBef>
                <a:spcPts val="0"/>
              </a:spcBef>
              <a:spcAft>
                <a:spcPts val="0"/>
              </a:spcAft>
              <a:buNone/>
            </a:pPr>
            <a:endParaRPr/>
          </a:p>
          <a:p>
            <a:pPr marL="457200" lvl="0" indent="0" algn="ctr" rtl="0">
              <a:spcBef>
                <a:spcPts val="0"/>
              </a:spcBef>
              <a:spcAft>
                <a:spcPts val="0"/>
              </a:spcAft>
              <a:buNone/>
            </a:pPr>
            <a:r>
              <a:rPr lang="en"/>
              <a:t>Final = </a:t>
            </a:r>
            <a:r>
              <a:rPr lang="en">
                <a:solidFill>
                  <a:srgbClr val="980000"/>
                </a:solidFill>
              </a:rPr>
              <a:t>3.6 million</a:t>
            </a:r>
            <a:endParaRPr>
              <a:solidFill>
                <a:srgbClr val="98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87"/>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 Steps</a:t>
            </a:r>
            <a:endParaRPr/>
          </a:p>
        </p:txBody>
      </p:sp>
      <p:sp>
        <p:nvSpPr>
          <p:cNvPr id="536" name="Google Shape;536;p87"/>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05</a:t>
            </a:r>
            <a:endParaRPr>
              <a:solidFill>
                <a:srgbClr val="98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2"/>
        <p:cNvGrpSpPr/>
        <p:nvPr/>
      </p:nvGrpSpPr>
      <p:grpSpPr>
        <a:xfrm>
          <a:off x="0" y="0"/>
          <a:ext cx="0" cy="0"/>
          <a:chOff x="0" y="0"/>
          <a:chExt cx="0" cy="0"/>
        </a:xfrm>
      </p:grpSpPr>
      <p:sp>
        <p:nvSpPr>
          <p:cNvPr id="383" name="Google Shape;383;p61"/>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Problem</a:t>
            </a:r>
            <a:endParaRPr/>
          </a:p>
        </p:txBody>
      </p:sp>
      <p:sp>
        <p:nvSpPr>
          <p:cNvPr id="384" name="Google Shape;384;p61"/>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01</a:t>
            </a:r>
            <a:endParaRPr>
              <a:solidFill>
                <a:srgbClr val="98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0"/>
        <p:cNvGrpSpPr/>
        <p:nvPr/>
      </p:nvGrpSpPr>
      <p:grpSpPr>
        <a:xfrm>
          <a:off x="0" y="0"/>
          <a:ext cx="0" cy="0"/>
          <a:chOff x="0" y="0"/>
          <a:chExt cx="0" cy="0"/>
        </a:xfrm>
      </p:grpSpPr>
      <p:sp>
        <p:nvSpPr>
          <p:cNvPr id="541" name="Google Shape;541;p88"/>
          <p:cNvSpPr txBox="1"/>
          <p:nvPr/>
        </p:nvSpPr>
        <p:spPr>
          <a:xfrm>
            <a:off x="872250" y="403500"/>
            <a:ext cx="7399500" cy="4336500"/>
          </a:xfrm>
          <a:prstGeom prst="rect">
            <a:avLst/>
          </a:prstGeom>
          <a:noFill/>
          <a:ln>
            <a:noFill/>
          </a:ln>
        </p:spPr>
        <p:txBody>
          <a:bodyPr spcFirstLastPara="1" wrap="square" lIns="91425" tIns="91425" rIns="91425" bIns="91425" anchor="t" anchorCtr="0">
            <a:noAutofit/>
          </a:bodyPr>
          <a:lstStyle/>
          <a:p>
            <a:pPr marL="457200" lvl="0" indent="-419100" algn="l" rtl="0">
              <a:spcBef>
                <a:spcPts val="0"/>
              </a:spcBef>
              <a:spcAft>
                <a:spcPts val="0"/>
              </a:spcAft>
              <a:buClr>
                <a:srgbClr val="FFFFFF"/>
              </a:buClr>
              <a:buSzPts val="3000"/>
              <a:buFont typeface="Hepta Slab"/>
              <a:buChar char="✓"/>
            </a:pPr>
            <a:r>
              <a:rPr lang="en" sz="3000">
                <a:solidFill>
                  <a:srgbClr val="FFFFFF"/>
                </a:solidFill>
                <a:latin typeface="Hepta Slab"/>
                <a:ea typeface="Hepta Slab"/>
                <a:cs typeface="Hepta Slab"/>
                <a:sym typeface="Hepta Slab"/>
              </a:rPr>
              <a:t>Identify uncertain customers (Restaurants &amp; Distributors)</a:t>
            </a:r>
            <a:br>
              <a:rPr lang="en" sz="3000">
                <a:solidFill>
                  <a:srgbClr val="FFFFFF"/>
                </a:solidFill>
                <a:latin typeface="Hepta Slab"/>
                <a:ea typeface="Hepta Slab"/>
                <a:cs typeface="Hepta Slab"/>
                <a:sym typeface="Hepta Slab"/>
              </a:rPr>
            </a:br>
            <a:endParaRPr sz="3000">
              <a:solidFill>
                <a:srgbClr val="FFFFFF"/>
              </a:solidFill>
              <a:latin typeface="Hepta Slab"/>
              <a:ea typeface="Hepta Slab"/>
              <a:cs typeface="Hepta Slab"/>
              <a:sym typeface="Hepta Slab"/>
            </a:endParaRPr>
          </a:p>
          <a:p>
            <a:pPr marL="457200" lvl="0" indent="-419100" algn="l" rtl="0">
              <a:spcBef>
                <a:spcPts val="0"/>
              </a:spcBef>
              <a:spcAft>
                <a:spcPts val="0"/>
              </a:spcAft>
              <a:buClr>
                <a:srgbClr val="FFFFFF"/>
              </a:buClr>
              <a:buSzPts val="3000"/>
              <a:buFont typeface="Hepta Slab"/>
              <a:buChar char="✓"/>
            </a:pPr>
            <a:r>
              <a:rPr lang="en" sz="3000">
                <a:solidFill>
                  <a:schemeClr val="dk1"/>
                </a:solidFill>
                <a:latin typeface="Hepta Slab"/>
                <a:ea typeface="Hepta Slab"/>
                <a:cs typeface="Hepta Slab"/>
                <a:sym typeface="Hepta Slab"/>
              </a:rPr>
              <a:t>Further analyze Cheyenne, WY</a:t>
            </a:r>
            <a:br>
              <a:rPr lang="en" sz="3000">
                <a:solidFill>
                  <a:schemeClr val="dk1"/>
                </a:solidFill>
                <a:latin typeface="Hepta Slab"/>
                <a:ea typeface="Hepta Slab"/>
                <a:cs typeface="Hepta Slab"/>
                <a:sym typeface="Hepta Slab"/>
              </a:rPr>
            </a:br>
            <a:endParaRPr sz="3000">
              <a:solidFill>
                <a:schemeClr val="dk1"/>
              </a:solidFill>
              <a:latin typeface="Hepta Slab"/>
              <a:ea typeface="Hepta Slab"/>
              <a:cs typeface="Hepta Slab"/>
              <a:sym typeface="Hepta Slab"/>
            </a:endParaRPr>
          </a:p>
          <a:p>
            <a:pPr marL="457200" lvl="0" indent="-419100" algn="l" rtl="0">
              <a:spcBef>
                <a:spcPts val="0"/>
              </a:spcBef>
              <a:spcAft>
                <a:spcPts val="0"/>
              </a:spcAft>
              <a:buClr>
                <a:schemeClr val="dk1"/>
              </a:buClr>
              <a:buSzPts val="3000"/>
              <a:buFont typeface="Hepta Slab"/>
              <a:buChar char="✓"/>
            </a:pPr>
            <a:r>
              <a:rPr lang="en" sz="3000">
                <a:solidFill>
                  <a:schemeClr val="dk1"/>
                </a:solidFill>
                <a:latin typeface="Hepta Slab"/>
                <a:ea typeface="Hepta Slab"/>
                <a:cs typeface="Hepta Slab"/>
                <a:sym typeface="Hepta Slab"/>
              </a:rPr>
              <a:t>Targeted interventions</a:t>
            </a:r>
            <a:br>
              <a:rPr lang="en" sz="3000">
                <a:solidFill>
                  <a:schemeClr val="dk1"/>
                </a:solidFill>
                <a:latin typeface="Hepta Slab"/>
                <a:ea typeface="Hepta Slab"/>
                <a:cs typeface="Hepta Slab"/>
                <a:sym typeface="Hepta Slab"/>
              </a:rPr>
            </a:br>
            <a:endParaRPr sz="2400">
              <a:solidFill>
                <a:schemeClr val="dk1"/>
              </a:solidFill>
              <a:latin typeface="Hepta Slab"/>
              <a:ea typeface="Hepta Slab"/>
              <a:cs typeface="Hepta Slab"/>
              <a:sym typeface="Hepta Slab"/>
            </a:endParaRPr>
          </a:p>
          <a:p>
            <a:pPr marL="914400" lvl="1" indent="-387350" algn="l" rtl="0">
              <a:spcBef>
                <a:spcPts val="0"/>
              </a:spcBef>
              <a:spcAft>
                <a:spcPts val="0"/>
              </a:spcAft>
              <a:buClr>
                <a:schemeClr val="dk1"/>
              </a:buClr>
              <a:buSzPts val="2500"/>
              <a:buFont typeface="Hepta Slab"/>
              <a:buChar char="○"/>
            </a:pPr>
            <a:r>
              <a:rPr lang="en" sz="2500">
                <a:solidFill>
                  <a:schemeClr val="dk1"/>
                </a:solidFill>
                <a:latin typeface="Hepta Slab"/>
                <a:ea typeface="Hepta Slab"/>
                <a:cs typeface="Hepta Slab"/>
                <a:sym typeface="Hepta Slab"/>
              </a:rPr>
              <a:t>Frictionless checkout experience</a:t>
            </a:r>
            <a:endParaRPr sz="2500">
              <a:solidFill>
                <a:schemeClr val="dk1"/>
              </a:solidFill>
              <a:latin typeface="Hepta Slab"/>
              <a:ea typeface="Hepta Slab"/>
              <a:cs typeface="Hepta Slab"/>
              <a:sym typeface="Hepta Slab"/>
            </a:endParaRPr>
          </a:p>
          <a:p>
            <a:pPr marL="914400" lvl="1" indent="-387350" algn="l" rtl="0">
              <a:spcBef>
                <a:spcPts val="0"/>
              </a:spcBef>
              <a:spcAft>
                <a:spcPts val="0"/>
              </a:spcAft>
              <a:buClr>
                <a:schemeClr val="dk1"/>
              </a:buClr>
              <a:buSzPts val="2500"/>
              <a:buFont typeface="Hepta Slab"/>
              <a:buChar char="○"/>
            </a:pPr>
            <a:r>
              <a:rPr lang="en" sz="2500">
                <a:solidFill>
                  <a:schemeClr val="dk1"/>
                </a:solidFill>
                <a:latin typeface="Hepta Slab"/>
                <a:ea typeface="Hepta Slab"/>
                <a:cs typeface="Hepta Slab"/>
                <a:sym typeface="Hepta Slab"/>
              </a:rPr>
              <a:t>Real-time support prompts</a:t>
            </a:r>
            <a:endParaRPr sz="2500">
              <a:solidFill>
                <a:schemeClr val="dk1"/>
              </a:solidFill>
              <a:latin typeface="Hepta Slab"/>
              <a:ea typeface="Hepta Slab"/>
              <a:cs typeface="Hepta Slab"/>
              <a:sym typeface="Hepta Slab"/>
            </a:endParaRPr>
          </a:p>
          <a:p>
            <a:pPr marL="914400" lvl="1" indent="-387350" algn="l" rtl="0">
              <a:spcBef>
                <a:spcPts val="0"/>
              </a:spcBef>
              <a:spcAft>
                <a:spcPts val="0"/>
              </a:spcAft>
              <a:buClr>
                <a:schemeClr val="dk1"/>
              </a:buClr>
              <a:buSzPts val="2500"/>
              <a:buFont typeface="Hepta Slab"/>
              <a:buChar char="○"/>
            </a:pPr>
            <a:r>
              <a:rPr lang="en" sz="2500">
                <a:solidFill>
                  <a:schemeClr val="dk1"/>
                </a:solidFill>
                <a:latin typeface="Hepta Slab"/>
                <a:ea typeface="Hepta Slab"/>
                <a:cs typeface="Hepta Slab"/>
                <a:sym typeface="Hepta Slab"/>
              </a:rPr>
              <a:t>Targeted notifications</a:t>
            </a:r>
            <a:endParaRPr sz="2500">
              <a:solidFill>
                <a:schemeClr val="dk1"/>
              </a:solidFill>
              <a:latin typeface="Hepta Slab"/>
              <a:ea typeface="Hepta Slab"/>
              <a:cs typeface="Hepta Slab"/>
              <a:sym typeface="Hepta Slab"/>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sp>
        <p:nvSpPr>
          <p:cNvPr id="546" name="Google Shape;546;p89"/>
          <p:cNvSpPr txBox="1">
            <a:spLocks noGrp="1"/>
          </p:cNvSpPr>
          <p:nvPr>
            <p:ph type="title"/>
          </p:nvPr>
        </p:nvSpPr>
        <p:spPr>
          <a:xfrm>
            <a:off x="311700" y="1678288"/>
            <a:ext cx="8520600" cy="10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THANK YOU!</a:t>
            </a:r>
            <a:endParaRPr sz="6000"/>
          </a:p>
        </p:txBody>
      </p:sp>
      <p:sp>
        <p:nvSpPr>
          <p:cNvPr id="547" name="Google Shape;547;p89"/>
          <p:cNvSpPr txBox="1">
            <a:spLocks noGrp="1"/>
          </p:cNvSpPr>
          <p:nvPr>
            <p:ph type="body" idx="1"/>
          </p:nvPr>
        </p:nvSpPr>
        <p:spPr>
          <a:xfrm>
            <a:off x="311700" y="2801013"/>
            <a:ext cx="85206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latin typeface="Hepta Slab Light"/>
                <a:ea typeface="Hepta Slab Light"/>
                <a:cs typeface="Hepta Slab Light"/>
                <a:sym typeface="Hepta Slab Light"/>
              </a:rPr>
              <a:t>Any questions?</a:t>
            </a:r>
            <a:endParaRPr sz="2600">
              <a:latin typeface="Hepta Slab Light"/>
              <a:ea typeface="Hepta Slab Light"/>
              <a:cs typeface="Hepta Slab Light"/>
              <a:sym typeface="Hepta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8"/>
        <p:cNvGrpSpPr/>
        <p:nvPr/>
      </p:nvGrpSpPr>
      <p:grpSpPr>
        <a:xfrm>
          <a:off x="0" y="0"/>
          <a:ext cx="0" cy="0"/>
          <a:chOff x="0" y="0"/>
          <a:chExt cx="0" cy="0"/>
        </a:xfrm>
      </p:grpSpPr>
      <p:sp>
        <p:nvSpPr>
          <p:cNvPr id="389" name="Google Shape;389;p62"/>
          <p:cNvSpPr txBox="1"/>
          <p:nvPr/>
        </p:nvSpPr>
        <p:spPr>
          <a:xfrm>
            <a:off x="452950" y="1002750"/>
            <a:ext cx="8238000" cy="15690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rgbClr val="FFFFFF"/>
              </a:buClr>
              <a:buSzPts val="2500"/>
              <a:buFont typeface="Hepta Slab"/>
              <a:buChar char="✘"/>
            </a:pPr>
            <a:r>
              <a:rPr lang="en" sz="2500">
                <a:solidFill>
                  <a:srgbClr val="FFFFFF"/>
                </a:solidFill>
                <a:latin typeface="Hepta Slab"/>
                <a:ea typeface="Hepta Slab"/>
                <a:cs typeface="Hepta Slab"/>
                <a:sym typeface="Hepta Slab"/>
              </a:rPr>
              <a:t>Customers abandoning carts</a:t>
            </a:r>
            <a:br>
              <a:rPr lang="en" sz="2500">
                <a:solidFill>
                  <a:srgbClr val="FFFFFF"/>
                </a:solidFill>
                <a:latin typeface="Hepta Slab"/>
                <a:ea typeface="Hepta Slab"/>
                <a:cs typeface="Hepta Slab"/>
                <a:sym typeface="Hepta Slab"/>
              </a:rPr>
            </a:br>
            <a:endParaRPr sz="2500">
              <a:solidFill>
                <a:srgbClr val="FFFFFF"/>
              </a:solidFill>
              <a:latin typeface="Hepta Slab"/>
              <a:ea typeface="Hepta Slab"/>
              <a:cs typeface="Hepta Slab"/>
              <a:sym typeface="Hepta Slab"/>
            </a:endParaRPr>
          </a:p>
          <a:p>
            <a:pPr marL="457200" lvl="0" indent="-387350" algn="l" rtl="0">
              <a:spcBef>
                <a:spcPts val="0"/>
              </a:spcBef>
              <a:spcAft>
                <a:spcPts val="0"/>
              </a:spcAft>
              <a:buClr>
                <a:schemeClr val="dk1"/>
              </a:buClr>
              <a:buSzPts val="2500"/>
              <a:buFont typeface="Hepta Slab"/>
              <a:buChar char="✘"/>
            </a:pPr>
            <a:r>
              <a:rPr lang="en" sz="2500">
                <a:solidFill>
                  <a:schemeClr val="dk1"/>
                </a:solidFill>
                <a:latin typeface="Hepta Slab"/>
                <a:ea typeface="Hepta Slab"/>
                <a:cs typeface="Hepta Slab"/>
                <a:sym typeface="Hepta Slab"/>
              </a:rPr>
              <a:t>Various factors influence abandonment</a:t>
            </a:r>
            <a:endParaRPr sz="2500">
              <a:solidFill>
                <a:srgbClr val="FFFFFF"/>
              </a:solidFill>
              <a:latin typeface="Hepta Slab"/>
              <a:ea typeface="Hepta Slab"/>
              <a:cs typeface="Hepta Slab"/>
              <a:sym typeface="Hepta Slab"/>
            </a:endParaRPr>
          </a:p>
        </p:txBody>
      </p:sp>
      <p:sp>
        <p:nvSpPr>
          <p:cNvPr id="390" name="Google Shape;390;p62"/>
          <p:cNvSpPr txBox="1"/>
          <p:nvPr/>
        </p:nvSpPr>
        <p:spPr>
          <a:xfrm>
            <a:off x="453050" y="2571750"/>
            <a:ext cx="8238000" cy="15690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rgbClr val="FFFFFF"/>
              </a:buClr>
              <a:buSzPts val="2500"/>
              <a:buFont typeface="Hepta Slab"/>
              <a:buChar char="✓"/>
            </a:pPr>
            <a:r>
              <a:rPr lang="en" sz="2500">
                <a:solidFill>
                  <a:srgbClr val="FFFFFF"/>
                </a:solidFill>
                <a:latin typeface="Hepta Slab"/>
                <a:ea typeface="Hepta Slab"/>
                <a:cs typeface="Hepta Slab"/>
                <a:sym typeface="Hepta Slab"/>
              </a:rPr>
              <a:t>Pinpoint at-risk customers for intervention</a:t>
            </a:r>
            <a:br>
              <a:rPr lang="en" sz="2500">
                <a:solidFill>
                  <a:srgbClr val="FFFFFF"/>
                </a:solidFill>
                <a:latin typeface="Hepta Slab"/>
                <a:ea typeface="Hepta Slab"/>
                <a:cs typeface="Hepta Slab"/>
                <a:sym typeface="Hepta Slab"/>
              </a:rPr>
            </a:br>
            <a:endParaRPr sz="2500">
              <a:solidFill>
                <a:srgbClr val="FFFFFF"/>
              </a:solidFill>
              <a:latin typeface="Hepta Slab"/>
              <a:ea typeface="Hepta Slab"/>
              <a:cs typeface="Hepta Slab"/>
              <a:sym typeface="Hepta Slab"/>
            </a:endParaRPr>
          </a:p>
          <a:p>
            <a:pPr marL="457200" lvl="0" indent="-387350" algn="l" rtl="0">
              <a:spcBef>
                <a:spcPts val="0"/>
              </a:spcBef>
              <a:spcAft>
                <a:spcPts val="0"/>
              </a:spcAft>
              <a:buClr>
                <a:srgbClr val="FFFFFF"/>
              </a:buClr>
              <a:buSzPts val="2500"/>
              <a:buFont typeface="Hepta Slab"/>
              <a:buChar char="✓"/>
            </a:pPr>
            <a:r>
              <a:rPr lang="en" sz="2500">
                <a:solidFill>
                  <a:schemeClr val="dk1"/>
                </a:solidFill>
                <a:latin typeface="Hepta Slab"/>
                <a:ea typeface="Hepta Slab"/>
                <a:cs typeface="Hepta Slab"/>
                <a:sym typeface="Hepta Slab"/>
              </a:rPr>
              <a:t>Identify patterns that drive abandonment</a:t>
            </a:r>
            <a:endParaRPr sz="2500">
              <a:solidFill>
                <a:srgbClr val="FFFFFF"/>
              </a:solidFill>
              <a:latin typeface="Hepta Slab"/>
              <a:ea typeface="Hepta Slab"/>
              <a:cs typeface="Hepta Slab"/>
              <a:sym typeface="Hepta Sl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4"/>
        <p:cNvGrpSpPr/>
        <p:nvPr/>
      </p:nvGrpSpPr>
      <p:grpSpPr>
        <a:xfrm>
          <a:off x="0" y="0"/>
          <a:ext cx="0" cy="0"/>
          <a:chOff x="0" y="0"/>
          <a:chExt cx="0" cy="0"/>
        </a:xfrm>
      </p:grpSpPr>
      <p:sp>
        <p:nvSpPr>
          <p:cNvPr id="395" name="Google Shape;395;p63"/>
          <p:cNvSpPr txBox="1">
            <a:spLocks noGrp="1"/>
          </p:cNvSpPr>
          <p:nvPr>
            <p:ph type="title"/>
          </p:nvPr>
        </p:nvSpPr>
        <p:spPr>
          <a:xfrm>
            <a:off x="311700" y="1590000"/>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980000"/>
                </a:solidFill>
              </a:rPr>
              <a:t>14.8%</a:t>
            </a:r>
            <a:endParaRPr>
              <a:solidFill>
                <a:srgbClr val="98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64"/>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Takeaways</a:t>
            </a:r>
            <a:endParaRPr/>
          </a:p>
        </p:txBody>
      </p:sp>
      <p:sp>
        <p:nvSpPr>
          <p:cNvPr id="401" name="Google Shape;401;p64"/>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02</a:t>
            </a:r>
            <a:endParaRPr>
              <a:solidFill>
                <a:srgbClr val="98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65"/>
          <p:cNvSpPr txBox="1">
            <a:spLocks noGrp="1"/>
          </p:cNvSpPr>
          <p:nvPr>
            <p:ph type="title"/>
          </p:nvPr>
        </p:nvSpPr>
        <p:spPr>
          <a:xfrm>
            <a:off x="697350" y="392550"/>
            <a:ext cx="77493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Why does abandonment occur?</a:t>
            </a:r>
            <a:endParaRPr sz="3400"/>
          </a:p>
        </p:txBody>
      </p:sp>
      <p:sp>
        <p:nvSpPr>
          <p:cNvPr id="407" name="Google Shape;407;p65"/>
          <p:cNvSpPr txBox="1"/>
          <p:nvPr/>
        </p:nvSpPr>
        <p:spPr>
          <a:xfrm>
            <a:off x="601375" y="1573475"/>
            <a:ext cx="8008200" cy="3333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500">
              <a:solidFill>
                <a:schemeClr val="dk1"/>
              </a:solidFill>
              <a:latin typeface="Barlow Light"/>
              <a:ea typeface="Barlow Light"/>
              <a:cs typeface="Barlow Light"/>
              <a:sym typeface="Barlow Light"/>
            </a:endParaRPr>
          </a:p>
        </p:txBody>
      </p:sp>
      <p:sp>
        <p:nvSpPr>
          <p:cNvPr id="408" name="Google Shape;408;p65"/>
          <p:cNvSpPr txBox="1">
            <a:spLocks noGrp="1"/>
          </p:cNvSpPr>
          <p:nvPr>
            <p:ph type="title"/>
          </p:nvPr>
        </p:nvSpPr>
        <p:spPr>
          <a:xfrm>
            <a:off x="641250" y="1655661"/>
            <a:ext cx="7861500" cy="3066900"/>
          </a:xfrm>
          <a:prstGeom prst="rect">
            <a:avLst/>
          </a:prstGeom>
        </p:spPr>
        <p:txBody>
          <a:bodyPr spcFirstLastPara="1" wrap="square" lIns="91425" tIns="91425" rIns="91425" bIns="91425" anchor="ctr" anchorCtr="0">
            <a:noAutofit/>
          </a:bodyPr>
          <a:lstStyle/>
          <a:p>
            <a:pPr marL="457200" lvl="0" indent="-368300" algn="l" rtl="0">
              <a:spcBef>
                <a:spcPts val="0"/>
              </a:spcBef>
              <a:spcAft>
                <a:spcPts val="0"/>
              </a:spcAft>
              <a:buClr>
                <a:srgbClr val="980000"/>
              </a:buClr>
              <a:buSzPts val="2200"/>
              <a:buChar char="●"/>
            </a:pPr>
            <a:r>
              <a:rPr lang="en" sz="2200"/>
              <a:t>Abandonment results from behavior loops</a:t>
            </a:r>
            <a:endParaRPr sz="2200"/>
          </a:p>
          <a:p>
            <a:pPr marL="457200" lvl="0" indent="0" algn="l" rtl="0">
              <a:spcBef>
                <a:spcPts val="0"/>
              </a:spcBef>
              <a:spcAft>
                <a:spcPts val="0"/>
              </a:spcAft>
              <a:buNone/>
            </a:pPr>
            <a:endParaRPr sz="2200"/>
          </a:p>
          <a:p>
            <a:pPr marL="457200" lvl="0" indent="-368300" algn="l" rtl="0">
              <a:spcBef>
                <a:spcPts val="0"/>
              </a:spcBef>
              <a:spcAft>
                <a:spcPts val="0"/>
              </a:spcAft>
              <a:buClr>
                <a:srgbClr val="980000"/>
              </a:buClr>
              <a:buSzPts val="2200"/>
              <a:buChar char="●"/>
            </a:pPr>
            <a:r>
              <a:rPr lang="en" sz="2200"/>
              <a:t>Purchased carts show linear, predictable paths</a:t>
            </a:r>
            <a:endParaRPr sz="2200"/>
          </a:p>
          <a:p>
            <a:pPr marL="457200" lvl="0" indent="0" algn="l" rtl="0">
              <a:spcBef>
                <a:spcPts val="0"/>
              </a:spcBef>
              <a:spcAft>
                <a:spcPts val="0"/>
              </a:spcAft>
              <a:buNone/>
            </a:pPr>
            <a:endParaRPr sz="2200"/>
          </a:p>
          <a:p>
            <a:pPr marL="457200" lvl="0" indent="-368300" algn="l" rtl="0">
              <a:spcBef>
                <a:spcPts val="0"/>
              </a:spcBef>
              <a:spcAft>
                <a:spcPts val="0"/>
              </a:spcAft>
              <a:buClr>
                <a:srgbClr val="980000"/>
              </a:buClr>
              <a:buSzPts val="2200"/>
              <a:buChar char="●"/>
            </a:pPr>
            <a:r>
              <a:rPr lang="en" sz="2200"/>
              <a:t>Cart editing, item searching, and repeated navigation are strongest predictors</a:t>
            </a:r>
            <a:endParaRPr>
              <a:solidFill>
                <a:srgbClr val="98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697350" y="392550"/>
            <a:ext cx="7749300" cy="10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Who is most likely to abandon?</a:t>
            </a:r>
            <a:endParaRPr sz="3400"/>
          </a:p>
        </p:txBody>
      </p:sp>
      <p:sp>
        <p:nvSpPr>
          <p:cNvPr id="414" name="Google Shape;414;p66"/>
          <p:cNvSpPr txBox="1"/>
          <p:nvPr/>
        </p:nvSpPr>
        <p:spPr>
          <a:xfrm>
            <a:off x="601375" y="1573475"/>
            <a:ext cx="8008200" cy="3333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500">
              <a:solidFill>
                <a:schemeClr val="dk1"/>
              </a:solidFill>
              <a:latin typeface="Barlow Light"/>
              <a:ea typeface="Barlow Light"/>
              <a:cs typeface="Barlow Light"/>
              <a:sym typeface="Barlow Light"/>
            </a:endParaRPr>
          </a:p>
        </p:txBody>
      </p:sp>
      <p:sp>
        <p:nvSpPr>
          <p:cNvPr id="415" name="Google Shape;415;p66"/>
          <p:cNvSpPr txBox="1">
            <a:spLocks noGrp="1"/>
          </p:cNvSpPr>
          <p:nvPr>
            <p:ph type="title"/>
          </p:nvPr>
        </p:nvSpPr>
        <p:spPr>
          <a:xfrm>
            <a:off x="641250" y="1573475"/>
            <a:ext cx="7861500" cy="2258400"/>
          </a:xfrm>
          <a:prstGeom prst="rect">
            <a:avLst/>
          </a:prstGeom>
        </p:spPr>
        <p:txBody>
          <a:bodyPr spcFirstLastPara="1" wrap="square" lIns="91425" tIns="91425" rIns="91425" bIns="91425" anchor="ctr" anchorCtr="0">
            <a:noAutofit/>
          </a:bodyPr>
          <a:lstStyle/>
          <a:p>
            <a:pPr marL="457200" lvl="0" indent="-368300" algn="l" rtl="0">
              <a:spcBef>
                <a:spcPts val="0"/>
              </a:spcBef>
              <a:spcAft>
                <a:spcPts val="0"/>
              </a:spcAft>
              <a:buClr>
                <a:srgbClr val="980000"/>
              </a:buClr>
              <a:buSzPts val="2200"/>
              <a:buChar char="●"/>
            </a:pPr>
            <a:r>
              <a:rPr lang="en" sz="2200"/>
              <a:t>Restaurant and Distributor accounts show strongest patterns</a:t>
            </a:r>
            <a:endParaRPr sz="2200"/>
          </a:p>
          <a:p>
            <a:pPr marL="457200" lvl="0" indent="0" algn="l" rtl="0">
              <a:spcBef>
                <a:spcPts val="0"/>
              </a:spcBef>
              <a:spcAft>
                <a:spcPts val="0"/>
              </a:spcAft>
              <a:buNone/>
            </a:pPr>
            <a:endParaRPr sz="2200"/>
          </a:p>
          <a:p>
            <a:pPr marL="457200" lvl="0" indent="-368300" algn="l" rtl="0">
              <a:spcBef>
                <a:spcPts val="0"/>
              </a:spcBef>
              <a:spcAft>
                <a:spcPts val="0"/>
              </a:spcAft>
              <a:buClr>
                <a:srgbClr val="980000"/>
              </a:buClr>
              <a:buSzPts val="2200"/>
              <a:buChar char="●"/>
            </a:pPr>
            <a:r>
              <a:rPr lang="en" sz="2200"/>
              <a:t>Smaller segments show simpler, occasional ordering behavior</a:t>
            </a:r>
            <a:endParaRPr>
              <a:solidFill>
                <a:srgbClr val="98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sp>
        <p:nvSpPr>
          <p:cNvPr id="420" name="Google Shape;420;p67"/>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Modeling &amp; Analysis</a:t>
            </a:r>
            <a:endParaRPr/>
          </a:p>
        </p:txBody>
      </p:sp>
      <p:sp>
        <p:nvSpPr>
          <p:cNvPr id="421" name="Google Shape;421;p67"/>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03</a:t>
            </a:r>
            <a:endParaRPr>
              <a:solidFill>
                <a:srgbClr val="98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re presentation them">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2495</Words>
  <Application>Microsoft Macintosh PowerPoint</Application>
  <PresentationFormat>On-screen Show (16:9)</PresentationFormat>
  <Paragraphs>188</Paragraphs>
  <Slides>31</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Hepta Slab Medium</vt:lpstr>
      <vt:lpstr>Barlow Medium</vt:lpstr>
      <vt:lpstr>Barlow</vt:lpstr>
      <vt:lpstr>Hepta Slab Light</vt:lpstr>
      <vt:lpstr>Barlow Light</vt:lpstr>
      <vt:lpstr>Barlow ExtraLight</vt:lpstr>
      <vt:lpstr>Arial</vt:lpstr>
      <vt:lpstr>Hepta Slab</vt:lpstr>
      <vt:lpstr>Lato</vt:lpstr>
      <vt:lpstr>Simple Light</vt:lpstr>
      <vt:lpstr>swire presentation them</vt:lpstr>
      <vt:lpstr>Swire Coca-Cola Analysis</vt:lpstr>
      <vt:lpstr>Contents</vt:lpstr>
      <vt:lpstr>Business Problem</vt:lpstr>
      <vt:lpstr>PowerPoint Presentation</vt:lpstr>
      <vt:lpstr>14.8%</vt:lpstr>
      <vt:lpstr>Key Takeaways</vt:lpstr>
      <vt:lpstr>Why does abandonment occur?</vt:lpstr>
      <vt:lpstr>Who is most likely to abandon?</vt:lpstr>
      <vt:lpstr>Modeling &amp; Analysis</vt:lpstr>
      <vt:lpstr>What is an abandoned cart?</vt:lpstr>
      <vt:lpstr>PowerPoint Presentation</vt:lpstr>
      <vt:lpstr>Event Based Analysis</vt:lpstr>
      <vt:lpstr>PowerPoint Presentation</vt:lpstr>
      <vt:lpstr>Clustering by Events</vt:lpstr>
      <vt:lpstr>Abandonment Rate by Cluster</vt:lpstr>
      <vt:lpstr>PowerPoint Presentation</vt:lpstr>
      <vt:lpstr>Association Rule Mining</vt:lpstr>
      <vt:lpstr>Purchase Cart Behavior</vt:lpstr>
      <vt:lpstr>Abandoned Cart Behavior</vt:lpstr>
      <vt:lpstr>Top 5 Rules</vt:lpstr>
      <vt:lpstr>PowerPoint Presentation</vt:lpstr>
      <vt:lpstr>PowerPoint Presentation</vt:lpstr>
      <vt:lpstr>What does it mean?</vt:lpstr>
      <vt:lpstr>Logistic Regression &amp; Differential Analysis</vt:lpstr>
      <vt:lpstr>PowerPoint Presentation</vt:lpstr>
      <vt:lpstr>PowerPoint Presentation</vt:lpstr>
      <vt:lpstr>Limitations</vt:lpstr>
      <vt:lpstr>No pre-treatment period  75 missing anchor dates  23k missing critical data  Final = 3.6 million</vt:lpstr>
      <vt:lpstr>Next Steps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Lindsey Sheen</cp:lastModifiedBy>
  <cp:revision>1</cp:revision>
  <dcterms:modified xsi:type="dcterms:W3CDTF">2025-11-19T22:58:35Z</dcterms:modified>
</cp:coreProperties>
</file>